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31"/>
  </p:notesMasterIdLst>
  <p:sldIdLst>
    <p:sldId id="289" r:id="rId5"/>
    <p:sldId id="256" r:id="rId6"/>
    <p:sldId id="290" r:id="rId7"/>
    <p:sldId id="291" r:id="rId8"/>
    <p:sldId id="292" r:id="rId9"/>
    <p:sldId id="293" r:id="rId10"/>
    <p:sldId id="294" r:id="rId11"/>
    <p:sldId id="295" r:id="rId12"/>
    <p:sldId id="296" r:id="rId13"/>
    <p:sldId id="297" r:id="rId14"/>
    <p:sldId id="298" r:id="rId15"/>
    <p:sldId id="299" r:id="rId16"/>
    <p:sldId id="300" r:id="rId17"/>
    <p:sldId id="301" r:id="rId18"/>
    <p:sldId id="302" r:id="rId19"/>
    <p:sldId id="303" r:id="rId20"/>
    <p:sldId id="304" r:id="rId21"/>
    <p:sldId id="305" r:id="rId22"/>
    <p:sldId id="306" r:id="rId23"/>
    <p:sldId id="307" r:id="rId24"/>
    <p:sldId id="308" r:id="rId25"/>
    <p:sldId id="309" r:id="rId26"/>
    <p:sldId id="310" r:id="rId27"/>
    <p:sldId id="311" r:id="rId28"/>
    <p:sldId id="312" r:id="rId29"/>
    <p:sldId id="313"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20D25F-4CE0-4FF5-A32C-D1868669F080}" v="18" dt="2023-09-07T12:09:21.47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36" autoAdjust="0"/>
    <p:restoredTop sz="94660"/>
  </p:normalViewPr>
  <p:slideViewPr>
    <p:cSldViewPr snapToGrid="0">
      <p:cViewPr varScale="1">
        <p:scale>
          <a:sx n="106" d="100"/>
          <a:sy n="106" d="100"/>
        </p:scale>
        <p:origin x="420"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sire Sundire" userId="S::sundire.d@belgiumcampus.ac.za::dcc4c647-515e-41c4-9f81-5914807259d6" providerId="AD" clId="Web-{1D20D25F-4CE0-4FF5-A32C-D1868669F080}"/>
    <pc:docChg chg="modSld">
      <pc:chgData name="Desire Sundire" userId="S::sundire.d@belgiumcampus.ac.za::dcc4c647-515e-41c4-9f81-5914807259d6" providerId="AD" clId="Web-{1D20D25F-4CE0-4FF5-A32C-D1868669F080}" dt="2023-09-07T12:09:16.726" v="16" actId="20577"/>
      <pc:docMkLst>
        <pc:docMk/>
      </pc:docMkLst>
      <pc:sldChg chg="modSp">
        <pc:chgData name="Desire Sundire" userId="S::sundire.d@belgiumcampus.ac.za::dcc4c647-515e-41c4-9f81-5914807259d6" providerId="AD" clId="Web-{1D20D25F-4CE0-4FF5-A32C-D1868669F080}" dt="2023-09-07T12:09:16.726" v="16" actId="20577"/>
        <pc:sldMkLst>
          <pc:docMk/>
          <pc:sldMk cId="4265152425" sldId="289"/>
        </pc:sldMkLst>
        <pc:spChg chg="mod">
          <ac:chgData name="Desire Sundire" userId="S::sundire.d@belgiumcampus.ac.za::dcc4c647-515e-41c4-9f81-5914807259d6" providerId="AD" clId="Web-{1D20D25F-4CE0-4FF5-A32C-D1868669F080}" dt="2023-09-07T12:09:16.726" v="16" actId="20577"/>
          <ac:spMkLst>
            <pc:docMk/>
            <pc:sldMk cId="4265152425" sldId="289"/>
            <ac:spMk id="2" creationId="{00000000-0000-0000-0000-000000000000}"/>
          </ac:spMkLst>
        </pc:spChg>
      </pc:sldChg>
    </pc:docChg>
  </pc:docChgLst>
</pc:chgInfo>
</file>

<file path=ppt/media/image1.jpeg>
</file>

<file path=ppt/media/image19.png>
</file>

<file path=ppt/media/image2.png>
</file>

<file path=ppt/media/image26.png>
</file>

<file path=ppt/media/image27.png>
</file>

<file path=ppt/media/image29.png>
</file>

<file path=ppt/media/image3.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20BFD1-B908-4522-8095-58555F585245}" type="datetimeFigureOut">
              <a:rPr lang="en-ZA" smtClean="0"/>
              <a:t>2023/09/07</a:t>
            </a:fld>
            <a:endParaRPr lang="en-Z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9B475C-B35B-43C1-A9E5-82D24630794C}" type="slidenum">
              <a:rPr lang="en-ZA" smtClean="0"/>
              <a:t>‹#›</a:t>
            </a:fld>
            <a:endParaRPr lang="en-ZA"/>
          </a:p>
        </p:txBody>
      </p:sp>
    </p:spTree>
    <p:extLst>
      <p:ext uri="{BB962C8B-B14F-4D97-AF65-F5344CB8AC3E}">
        <p14:creationId xmlns:p14="http://schemas.microsoft.com/office/powerpoint/2010/main" val="5646970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ZA"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61402F-95FE-4318-9635-A0FAD1F1B3BF}"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1021862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2400" y="-19878"/>
            <a:ext cx="12203333" cy="6877878"/>
          </a:xfrm>
          <a:prstGeom prst="rect">
            <a:avLst/>
          </a:prstGeom>
        </p:spPr>
      </p:pic>
      <p:sp>
        <p:nvSpPr>
          <p:cNvPr id="2" name="Title 1"/>
          <p:cNvSpPr>
            <a:spLocks noGrp="1"/>
          </p:cNvSpPr>
          <p:nvPr>
            <p:ph type="ctrTitle"/>
          </p:nvPr>
        </p:nvSpPr>
        <p:spPr>
          <a:xfrm>
            <a:off x="576471" y="4263886"/>
            <a:ext cx="6728790" cy="1551733"/>
          </a:xfrm>
          <a:solidFill>
            <a:schemeClr val="bg1">
              <a:lumMod val="95000"/>
              <a:alpha val="50000"/>
            </a:schemeClr>
          </a:solidFill>
        </p:spPr>
        <p:txBody>
          <a:bodyPr anchor="b"/>
          <a:lstStyle>
            <a:lvl1pPr algn="ctr">
              <a:defRPr sz="6000"/>
            </a:lvl1pPr>
          </a:lstStyle>
          <a:p>
            <a:r>
              <a:rPr lang="en-US" dirty="0"/>
              <a:t>Click to edit Master title style</a:t>
            </a:r>
            <a:endParaRPr lang="en-GB" dirty="0"/>
          </a:p>
        </p:txBody>
      </p:sp>
      <p:sp>
        <p:nvSpPr>
          <p:cNvPr id="3" name="Subtitle 2"/>
          <p:cNvSpPr>
            <a:spLocks noGrp="1"/>
          </p:cNvSpPr>
          <p:nvPr>
            <p:ph type="subTitle" idx="1"/>
          </p:nvPr>
        </p:nvSpPr>
        <p:spPr>
          <a:xfrm>
            <a:off x="576472" y="5861745"/>
            <a:ext cx="6728790" cy="502823"/>
          </a:xfrm>
          <a:solidFill>
            <a:schemeClr val="bg1">
              <a:lumMod val="95000"/>
              <a:alpha val="50000"/>
            </a:schemeClr>
          </a:solidFill>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pic>
        <p:nvPicPr>
          <p:cNvPr id="16" name="Picture 15"/>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946956" y="-147270"/>
            <a:ext cx="2156792" cy="1350718"/>
          </a:xfrm>
          <a:prstGeom prst="rect">
            <a:avLst/>
          </a:prstGeom>
        </p:spPr>
      </p:pic>
      <p:sp>
        <p:nvSpPr>
          <p:cNvPr id="17" name="Rectangle 16"/>
          <p:cNvSpPr/>
          <p:nvPr userDrawn="1"/>
        </p:nvSpPr>
        <p:spPr>
          <a:xfrm>
            <a:off x="0" y="6553200"/>
            <a:ext cx="12192000" cy="304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ZA" dirty="0"/>
              <a:t>www.belgiumcampus.ac.za</a:t>
            </a:r>
            <a:endParaRPr lang="en-GB" dirty="0"/>
          </a:p>
        </p:txBody>
      </p:sp>
      <p:sp>
        <p:nvSpPr>
          <p:cNvPr id="18" name="Rectangle 17"/>
          <p:cNvSpPr/>
          <p:nvPr userDrawn="1"/>
        </p:nvSpPr>
        <p:spPr>
          <a:xfrm>
            <a:off x="11582400" y="6248400"/>
            <a:ext cx="612000" cy="6120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9" name="Isosceles Triangle 18"/>
          <p:cNvSpPr/>
          <p:nvPr userDrawn="1"/>
        </p:nvSpPr>
        <p:spPr>
          <a:xfrm>
            <a:off x="6102626" y="6248400"/>
            <a:ext cx="5361241" cy="291548"/>
          </a:xfrm>
          <a:prstGeom prst="triangle">
            <a:avLst>
              <a:gd name="adj" fmla="val 100000"/>
            </a:avLst>
          </a:prstGeom>
          <a:solidFill>
            <a:srgbClr val="FF0F21"/>
          </a:solidFill>
          <a:ln>
            <a:solidFill>
              <a:srgbClr val="FF0F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p:cNvSpPr/>
          <p:nvPr userDrawn="1"/>
        </p:nvSpPr>
        <p:spPr>
          <a:xfrm>
            <a:off x="11463867" y="6248400"/>
            <a:ext cx="118533" cy="612000"/>
          </a:xfrm>
          <a:prstGeom prst="rect">
            <a:avLst/>
          </a:prstGeom>
          <a:solidFill>
            <a:srgbClr val="FFE936"/>
          </a:solidFill>
          <a:ln>
            <a:solidFill>
              <a:srgbClr val="FFE9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Slide Number Placeholder 5"/>
          <p:cNvSpPr>
            <a:spLocks noGrp="1"/>
          </p:cNvSpPr>
          <p:nvPr>
            <p:ph type="sldNum" sz="quarter" idx="4"/>
          </p:nvPr>
        </p:nvSpPr>
        <p:spPr>
          <a:xfrm>
            <a:off x="11673052" y="6368237"/>
            <a:ext cx="430696" cy="365125"/>
          </a:xfrm>
          <a:prstGeom prst="rect">
            <a:avLst/>
          </a:prstGeom>
        </p:spPr>
        <p:txBody>
          <a:bodyPr vert="horz" lIns="91440" tIns="45720" rIns="91440" bIns="45720" rtlCol="0" anchor="ctr"/>
          <a:lstStyle>
            <a:lvl1pPr algn="ctr">
              <a:defRPr sz="1200">
                <a:solidFill>
                  <a:schemeClr val="bg1"/>
                </a:solidFill>
              </a:defRPr>
            </a:lvl1pPr>
          </a:lstStyle>
          <a:p>
            <a:fld id="{5908D717-1854-4CE3-A28E-B0A1C498CD30}" type="slidenum">
              <a:rPr lang="en-GB" smtClean="0"/>
              <a:pPr/>
              <a:t>‹#›</a:t>
            </a:fld>
            <a:endParaRPr lang="en-GB" dirty="0"/>
          </a:p>
        </p:txBody>
      </p:sp>
    </p:spTree>
    <p:extLst>
      <p:ext uri="{BB962C8B-B14F-4D97-AF65-F5344CB8AC3E}">
        <p14:creationId xmlns:p14="http://schemas.microsoft.com/office/powerpoint/2010/main" val="15941489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6956" y="-147270"/>
            <a:ext cx="2156792" cy="1350718"/>
          </a:xfrm>
          <a:prstGeom prst="rect">
            <a:avLst/>
          </a:prstGeom>
        </p:spPr>
      </p:pic>
      <p:sp>
        <p:nvSpPr>
          <p:cNvPr id="9" name="Rectangle 8"/>
          <p:cNvSpPr/>
          <p:nvPr userDrawn="1"/>
        </p:nvSpPr>
        <p:spPr>
          <a:xfrm>
            <a:off x="0" y="6553200"/>
            <a:ext cx="12192000" cy="304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ZA" dirty="0"/>
              <a:t>www.belgiumcampus.ac.za</a:t>
            </a:r>
            <a:endParaRPr lang="en-GB" dirty="0"/>
          </a:p>
        </p:txBody>
      </p:sp>
      <p:sp>
        <p:nvSpPr>
          <p:cNvPr id="10" name="Rectangle 9"/>
          <p:cNvSpPr/>
          <p:nvPr userDrawn="1"/>
        </p:nvSpPr>
        <p:spPr>
          <a:xfrm>
            <a:off x="11582400" y="6248400"/>
            <a:ext cx="612000" cy="6120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1" name="Isosceles Triangle 10"/>
          <p:cNvSpPr/>
          <p:nvPr userDrawn="1"/>
        </p:nvSpPr>
        <p:spPr>
          <a:xfrm>
            <a:off x="6102626" y="6248400"/>
            <a:ext cx="5361241" cy="291548"/>
          </a:xfrm>
          <a:prstGeom prst="triangle">
            <a:avLst>
              <a:gd name="adj" fmla="val 100000"/>
            </a:avLst>
          </a:prstGeom>
          <a:solidFill>
            <a:srgbClr val="FF0F21"/>
          </a:solidFill>
          <a:ln>
            <a:solidFill>
              <a:srgbClr val="FF0F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p:cNvSpPr/>
          <p:nvPr userDrawn="1"/>
        </p:nvSpPr>
        <p:spPr>
          <a:xfrm>
            <a:off x="11463867" y="6248400"/>
            <a:ext cx="118533" cy="612000"/>
          </a:xfrm>
          <a:prstGeom prst="rect">
            <a:avLst/>
          </a:prstGeom>
          <a:solidFill>
            <a:srgbClr val="FFE936"/>
          </a:solidFill>
          <a:ln>
            <a:solidFill>
              <a:srgbClr val="FFE9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Slide Number Placeholder 5"/>
          <p:cNvSpPr>
            <a:spLocks noGrp="1"/>
          </p:cNvSpPr>
          <p:nvPr>
            <p:ph type="sldNum" sz="quarter" idx="4"/>
          </p:nvPr>
        </p:nvSpPr>
        <p:spPr>
          <a:xfrm>
            <a:off x="11673052" y="6368237"/>
            <a:ext cx="430696" cy="365125"/>
          </a:xfrm>
          <a:prstGeom prst="rect">
            <a:avLst/>
          </a:prstGeom>
        </p:spPr>
        <p:txBody>
          <a:bodyPr vert="horz" lIns="91440" tIns="45720" rIns="91440" bIns="45720" rtlCol="0" anchor="ctr"/>
          <a:lstStyle>
            <a:lvl1pPr algn="ctr">
              <a:defRPr sz="1200">
                <a:solidFill>
                  <a:schemeClr val="bg1"/>
                </a:solidFill>
              </a:defRPr>
            </a:lvl1pPr>
          </a:lstStyle>
          <a:p>
            <a:fld id="{5908D717-1854-4CE3-A28E-B0A1C498CD30}" type="slidenum">
              <a:rPr lang="en-GB" smtClean="0"/>
              <a:pPr/>
              <a:t>‹#›</a:t>
            </a:fld>
            <a:endParaRPr lang="en-GB" dirty="0"/>
          </a:p>
        </p:txBody>
      </p:sp>
    </p:spTree>
    <p:extLst>
      <p:ext uri="{BB962C8B-B14F-4D97-AF65-F5344CB8AC3E}">
        <p14:creationId xmlns:p14="http://schemas.microsoft.com/office/powerpoint/2010/main" val="21599077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34058E49-5B1D-4257-9334-A3FAAE922B17}" type="datetimeFigureOut">
              <a:rPr lang="en-GB" smtClean="0"/>
              <a:t>07/09/2023</a:t>
            </a:fld>
            <a:endParaRPr lang="en-GB"/>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p:cNvSpPr>
            <a:spLocks noGrp="1"/>
          </p:cNvSpPr>
          <p:nvPr>
            <p:ph type="sldNum" sz="quarter" idx="12"/>
          </p:nvPr>
        </p:nvSpPr>
        <p:spPr>
          <a:xfrm>
            <a:off x="11673052" y="6368237"/>
            <a:ext cx="430696" cy="365125"/>
          </a:xfrm>
          <a:prstGeom prst="rect">
            <a:avLst/>
          </a:prstGeom>
        </p:spPr>
        <p:txBody>
          <a:bodyPr/>
          <a:lstStyle/>
          <a:p>
            <a:fld id="{5908D717-1854-4CE3-A28E-B0A1C498CD30}" type="slidenum">
              <a:rPr lang="en-GB" smtClean="0"/>
              <a:t>‹#›</a:t>
            </a:fld>
            <a:endParaRPr lang="en-GB"/>
          </a:p>
        </p:txBody>
      </p:sp>
    </p:spTree>
    <p:extLst>
      <p:ext uri="{BB962C8B-B14F-4D97-AF65-F5344CB8AC3E}">
        <p14:creationId xmlns:p14="http://schemas.microsoft.com/office/powerpoint/2010/main" val="27984015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34058E49-5B1D-4257-9334-A3FAAE922B17}" type="datetimeFigureOut">
              <a:rPr lang="en-GB" smtClean="0"/>
              <a:t>07/09/2023</a:t>
            </a:fld>
            <a:endParaRPr lang="en-GB"/>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p:cNvSpPr>
            <a:spLocks noGrp="1"/>
          </p:cNvSpPr>
          <p:nvPr>
            <p:ph type="sldNum" sz="quarter" idx="12"/>
          </p:nvPr>
        </p:nvSpPr>
        <p:spPr>
          <a:xfrm>
            <a:off x="11673052" y="6368237"/>
            <a:ext cx="430696" cy="365125"/>
          </a:xfrm>
          <a:prstGeom prst="rect">
            <a:avLst/>
          </a:prstGeom>
        </p:spPr>
        <p:txBody>
          <a:bodyPr/>
          <a:lstStyle/>
          <a:p>
            <a:fld id="{5908D717-1854-4CE3-A28E-B0A1C498CD30}" type="slidenum">
              <a:rPr lang="en-GB" smtClean="0"/>
              <a:t>‹#›</a:t>
            </a:fld>
            <a:endParaRPr lang="en-GB"/>
          </a:p>
        </p:txBody>
      </p:sp>
    </p:spTree>
    <p:extLst>
      <p:ext uri="{BB962C8B-B14F-4D97-AF65-F5344CB8AC3E}">
        <p14:creationId xmlns:p14="http://schemas.microsoft.com/office/powerpoint/2010/main" val="31419013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Slide Number Placeholder 5"/>
          <p:cNvSpPr>
            <a:spLocks noGrp="1"/>
          </p:cNvSpPr>
          <p:nvPr>
            <p:ph type="sldNum" sz="quarter" idx="12"/>
          </p:nvPr>
        </p:nvSpPr>
        <p:spPr>
          <a:xfrm>
            <a:off x="11673052" y="6368237"/>
            <a:ext cx="430696" cy="365125"/>
          </a:xfrm>
          <a:prstGeom prst="rect">
            <a:avLst/>
          </a:prstGeom>
        </p:spPr>
        <p:txBody>
          <a:bodyPr/>
          <a:lstStyle/>
          <a:p>
            <a:fld id="{5908D717-1854-4CE3-A28E-B0A1C498CD30}" type="slidenum">
              <a:rPr lang="en-GB" smtClean="0"/>
              <a:t>‹#›</a:t>
            </a:fld>
            <a:endParaRPr lang="en-GB"/>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6956" y="-147270"/>
            <a:ext cx="2156792" cy="1350718"/>
          </a:xfrm>
          <a:prstGeom prst="rect">
            <a:avLst/>
          </a:prstGeom>
        </p:spPr>
      </p:pic>
      <p:sp>
        <p:nvSpPr>
          <p:cNvPr id="8" name="Rectangle 7"/>
          <p:cNvSpPr/>
          <p:nvPr userDrawn="1"/>
        </p:nvSpPr>
        <p:spPr>
          <a:xfrm>
            <a:off x="0" y="6553200"/>
            <a:ext cx="12192000" cy="304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ZA" dirty="0"/>
              <a:t>www.belgiumcampus.ac.za</a:t>
            </a:r>
            <a:endParaRPr lang="en-GB" dirty="0"/>
          </a:p>
        </p:txBody>
      </p:sp>
      <p:sp>
        <p:nvSpPr>
          <p:cNvPr id="9" name="Rectangle 8"/>
          <p:cNvSpPr/>
          <p:nvPr userDrawn="1"/>
        </p:nvSpPr>
        <p:spPr>
          <a:xfrm>
            <a:off x="11582400" y="6248400"/>
            <a:ext cx="612000" cy="6120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0" name="Isosceles Triangle 9"/>
          <p:cNvSpPr/>
          <p:nvPr userDrawn="1"/>
        </p:nvSpPr>
        <p:spPr>
          <a:xfrm>
            <a:off x="6102626" y="6248400"/>
            <a:ext cx="5361241" cy="291548"/>
          </a:xfrm>
          <a:prstGeom prst="triangle">
            <a:avLst>
              <a:gd name="adj" fmla="val 100000"/>
            </a:avLst>
          </a:prstGeom>
          <a:solidFill>
            <a:srgbClr val="FF0F21"/>
          </a:solidFill>
          <a:ln>
            <a:solidFill>
              <a:srgbClr val="FF0F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p:cNvSpPr/>
          <p:nvPr userDrawn="1"/>
        </p:nvSpPr>
        <p:spPr>
          <a:xfrm>
            <a:off x="11463867" y="6248400"/>
            <a:ext cx="118533" cy="612000"/>
          </a:xfrm>
          <a:prstGeom prst="rect">
            <a:avLst/>
          </a:prstGeom>
          <a:solidFill>
            <a:srgbClr val="FFE936"/>
          </a:solidFill>
          <a:ln>
            <a:solidFill>
              <a:srgbClr val="FFE9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Slide Number Placeholder 5"/>
          <p:cNvSpPr txBox="1">
            <a:spLocks/>
          </p:cNvSpPr>
          <p:nvPr userDrawn="1"/>
        </p:nvSpPr>
        <p:spPr>
          <a:xfrm>
            <a:off x="11673052" y="6368237"/>
            <a:ext cx="43069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908D717-1854-4CE3-A28E-B0A1C498CD30}" type="slidenum">
              <a:rPr lang="en-GB" smtClean="0">
                <a:solidFill>
                  <a:schemeClr val="bg1"/>
                </a:solidFill>
              </a:rPr>
              <a:pPr/>
              <a:t>‹#›</a:t>
            </a:fld>
            <a:endParaRPr lang="en-GB" dirty="0">
              <a:solidFill>
                <a:schemeClr val="bg1"/>
              </a:solidFill>
            </a:endParaRPr>
          </a:p>
        </p:txBody>
      </p:sp>
    </p:spTree>
    <p:extLst>
      <p:ext uri="{BB962C8B-B14F-4D97-AF65-F5344CB8AC3E}">
        <p14:creationId xmlns:p14="http://schemas.microsoft.com/office/powerpoint/2010/main" val="11405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pic>
        <p:nvPicPr>
          <p:cNvPr id="13" name="Content Placeholder 3"/>
          <p:cNvPicPr>
            <a:picLocks noChangeAspect="1"/>
          </p:cNvPicPr>
          <p:nvPr userDrawn="1"/>
        </p:nvPicPr>
        <p:blipFill rotWithShape="1">
          <a:blip r:embed="rId2" cstate="screen">
            <a:extLst>
              <a:ext uri="{28A0092B-C50C-407E-A947-70E740481C1C}">
                <a14:useLocalDpi xmlns:a14="http://schemas.microsoft.com/office/drawing/2010/main"/>
              </a:ext>
            </a:extLst>
          </a:blip>
          <a:srcRect t="-1"/>
          <a:stretch/>
        </p:blipFill>
        <p:spPr>
          <a:xfrm>
            <a:off x="0" y="-1"/>
            <a:ext cx="12192000" cy="6847367"/>
          </a:xfrm>
          <a:prstGeom prst="rect">
            <a:avLst/>
          </a:prstGeom>
        </p:spPr>
      </p:pic>
      <p:sp>
        <p:nvSpPr>
          <p:cNvPr id="2" name="Title 1"/>
          <p:cNvSpPr>
            <a:spLocks noGrp="1"/>
          </p:cNvSpPr>
          <p:nvPr>
            <p:ph type="title"/>
          </p:nvPr>
        </p:nvSpPr>
        <p:spPr>
          <a:solidFill>
            <a:schemeClr val="bg1">
              <a:lumMod val="95000"/>
              <a:alpha val="50000"/>
            </a:schemeClr>
          </a:solidFill>
        </p:spPr>
        <p:txBody>
          <a:bodyPr/>
          <a:lstStyle/>
          <a:p>
            <a:r>
              <a:rPr lang="en-US"/>
              <a:t>Click to edit Master title style</a:t>
            </a:r>
            <a:endParaRPr lang="en-GB"/>
          </a:p>
        </p:txBody>
      </p:sp>
      <p:sp>
        <p:nvSpPr>
          <p:cNvPr id="3" name="Content Placeholder 2"/>
          <p:cNvSpPr>
            <a:spLocks noGrp="1"/>
          </p:cNvSpPr>
          <p:nvPr>
            <p:ph idx="1"/>
          </p:nvPr>
        </p:nvSpPr>
        <p:spPr>
          <a:solidFill>
            <a:schemeClr val="bg1">
              <a:lumMod val="95000"/>
              <a:alpha val="50000"/>
            </a:schemeClr>
          </a:solidFill>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Slide Number Placeholder 5"/>
          <p:cNvSpPr>
            <a:spLocks noGrp="1"/>
          </p:cNvSpPr>
          <p:nvPr>
            <p:ph type="sldNum" sz="quarter" idx="12"/>
          </p:nvPr>
        </p:nvSpPr>
        <p:spPr>
          <a:xfrm>
            <a:off x="11673052" y="6368237"/>
            <a:ext cx="430696" cy="365125"/>
          </a:xfrm>
          <a:prstGeom prst="rect">
            <a:avLst/>
          </a:prstGeom>
        </p:spPr>
        <p:txBody>
          <a:bodyPr/>
          <a:lstStyle/>
          <a:p>
            <a:fld id="{5908D717-1854-4CE3-A28E-B0A1C498CD30}" type="slidenum">
              <a:rPr lang="en-GB" smtClean="0"/>
              <a:t>‹#›</a:t>
            </a:fld>
            <a:endParaRPr lang="en-GB"/>
          </a:p>
        </p:txBody>
      </p:sp>
      <p:pic>
        <p:nvPicPr>
          <p:cNvPr id="7" name="Picture 6"/>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946956" y="-147270"/>
            <a:ext cx="2156792" cy="1350718"/>
          </a:xfrm>
          <a:prstGeom prst="rect">
            <a:avLst/>
          </a:prstGeom>
        </p:spPr>
      </p:pic>
      <p:sp>
        <p:nvSpPr>
          <p:cNvPr id="8" name="Rectangle 7"/>
          <p:cNvSpPr/>
          <p:nvPr userDrawn="1"/>
        </p:nvSpPr>
        <p:spPr>
          <a:xfrm>
            <a:off x="0" y="6553200"/>
            <a:ext cx="12192000" cy="304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ZA" dirty="0"/>
              <a:t>www.belgiumcampus.ac.za</a:t>
            </a:r>
            <a:endParaRPr lang="en-GB" dirty="0"/>
          </a:p>
        </p:txBody>
      </p:sp>
      <p:sp>
        <p:nvSpPr>
          <p:cNvPr id="9" name="Rectangle 8"/>
          <p:cNvSpPr/>
          <p:nvPr userDrawn="1"/>
        </p:nvSpPr>
        <p:spPr>
          <a:xfrm>
            <a:off x="11582400" y="6248400"/>
            <a:ext cx="612000" cy="6120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0" name="Isosceles Triangle 9"/>
          <p:cNvSpPr/>
          <p:nvPr userDrawn="1"/>
        </p:nvSpPr>
        <p:spPr>
          <a:xfrm>
            <a:off x="6102626" y="6248400"/>
            <a:ext cx="5361241" cy="291548"/>
          </a:xfrm>
          <a:prstGeom prst="triangle">
            <a:avLst>
              <a:gd name="adj" fmla="val 100000"/>
            </a:avLst>
          </a:prstGeom>
          <a:solidFill>
            <a:srgbClr val="FF0F21"/>
          </a:solidFill>
          <a:ln>
            <a:solidFill>
              <a:srgbClr val="FF0F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p:cNvSpPr/>
          <p:nvPr userDrawn="1"/>
        </p:nvSpPr>
        <p:spPr>
          <a:xfrm>
            <a:off x="11463867" y="6248400"/>
            <a:ext cx="118533" cy="612000"/>
          </a:xfrm>
          <a:prstGeom prst="rect">
            <a:avLst/>
          </a:prstGeom>
          <a:solidFill>
            <a:srgbClr val="FFE936"/>
          </a:solidFill>
          <a:ln>
            <a:solidFill>
              <a:srgbClr val="FFE9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Slide Number Placeholder 5"/>
          <p:cNvSpPr txBox="1">
            <a:spLocks/>
          </p:cNvSpPr>
          <p:nvPr userDrawn="1"/>
        </p:nvSpPr>
        <p:spPr>
          <a:xfrm>
            <a:off x="11673052" y="6368237"/>
            <a:ext cx="43069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908D717-1854-4CE3-A28E-B0A1C498CD30}" type="slidenum">
              <a:rPr lang="en-GB" smtClean="0">
                <a:solidFill>
                  <a:schemeClr val="bg1"/>
                </a:solidFill>
              </a:rPr>
              <a:pPr/>
              <a:t>‹#›</a:t>
            </a:fld>
            <a:endParaRPr lang="en-GB" dirty="0">
              <a:solidFill>
                <a:schemeClr val="bg1"/>
              </a:solidFill>
            </a:endParaRPr>
          </a:p>
        </p:txBody>
      </p:sp>
    </p:spTree>
    <p:extLst>
      <p:ext uri="{BB962C8B-B14F-4D97-AF65-F5344CB8AC3E}">
        <p14:creationId xmlns:p14="http://schemas.microsoft.com/office/powerpoint/2010/main" val="12730038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34058E49-5B1D-4257-9334-A3FAAE922B17}" type="datetimeFigureOut">
              <a:rPr lang="en-GB" smtClean="0"/>
              <a:t>07/09/2023</a:t>
            </a:fld>
            <a:endParaRPr lang="en-GB"/>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p:cNvSpPr>
            <a:spLocks noGrp="1"/>
          </p:cNvSpPr>
          <p:nvPr>
            <p:ph type="sldNum" sz="quarter" idx="12"/>
          </p:nvPr>
        </p:nvSpPr>
        <p:spPr>
          <a:xfrm>
            <a:off x="11673052" y="6368237"/>
            <a:ext cx="430696" cy="365125"/>
          </a:xfrm>
          <a:prstGeom prst="rect">
            <a:avLst/>
          </a:prstGeom>
        </p:spPr>
        <p:txBody>
          <a:bodyPr/>
          <a:lstStyle/>
          <a:p>
            <a:fld id="{5908D717-1854-4CE3-A28E-B0A1C498CD30}" type="slidenum">
              <a:rPr lang="en-GB" smtClean="0"/>
              <a:t>‹#›</a:t>
            </a:fld>
            <a:endParaRPr lang="en-GB"/>
          </a:p>
        </p:txBody>
      </p:sp>
    </p:spTree>
    <p:extLst>
      <p:ext uri="{BB962C8B-B14F-4D97-AF65-F5344CB8AC3E}">
        <p14:creationId xmlns:p14="http://schemas.microsoft.com/office/powerpoint/2010/main" val="17084023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34058E49-5B1D-4257-9334-A3FAAE922B17}" type="datetimeFigureOut">
              <a:rPr lang="en-GB" smtClean="0"/>
              <a:t>07/09/2023</a:t>
            </a:fld>
            <a:endParaRPr lang="en-GB"/>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p:cNvSpPr>
            <a:spLocks noGrp="1"/>
          </p:cNvSpPr>
          <p:nvPr>
            <p:ph type="sldNum" sz="quarter" idx="12"/>
          </p:nvPr>
        </p:nvSpPr>
        <p:spPr>
          <a:xfrm>
            <a:off x="11673052" y="6368237"/>
            <a:ext cx="430696" cy="365125"/>
          </a:xfrm>
          <a:prstGeom prst="rect">
            <a:avLst/>
          </a:prstGeom>
        </p:spPr>
        <p:txBody>
          <a:bodyPr/>
          <a:lstStyle/>
          <a:p>
            <a:fld id="{5908D717-1854-4CE3-A28E-B0A1C498CD30}" type="slidenum">
              <a:rPr lang="en-GB" smtClean="0"/>
              <a:t>‹#›</a:t>
            </a:fld>
            <a:endParaRPr lang="en-GB"/>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4556" y="-149670"/>
            <a:ext cx="2156792" cy="1350718"/>
          </a:xfrm>
          <a:prstGeom prst="rect">
            <a:avLst/>
          </a:prstGeom>
        </p:spPr>
      </p:pic>
      <p:sp>
        <p:nvSpPr>
          <p:cNvPr id="9" name="Rectangle 8"/>
          <p:cNvSpPr/>
          <p:nvPr userDrawn="1"/>
        </p:nvSpPr>
        <p:spPr>
          <a:xfrm>
            <a:off x="-2400" y="6550800"/>
            <a:ext cx="12192000" cy="304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ZA" dirty="0"/>
              <a:t>www.belgiumcampus.ac.za</a:t>
            </a:r>
            <a:endParaRPr lang="en-GB" dirty="0"/>
          </a:p>
        </p:txBody>
      </p:sp>
      <p:sp>
        <p:nvSpPr>
          <p:cNvPr id="10" name="Rectangle 9"/>
          <p:cNvSpPr/>
          <p:nvPr userDrawn="1"/>
        </p:nvSpPr>
        <p:spPr>
          <a:xfrm>
            <a:off x="11580000" y="6246000"/>
            <a:ext cx="612000" cy="6120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1" name="Isosceles Triangle 10"/>
          <p:cNvSpPr/>
          <p:nvPr userDrawn="1"/>
        </p:nvSpPr>
        <p:spPr>
          <a:xfrm>
            <a:off x="6100226" y="6246000"/>
            <a:ext cx="5361241" cy="291548"/>
          </a:xfrm>
          <a:prstGeom prst="triangle">
            <a:avLst>
              <a:gd name="adj" fmla="val 100000"/>
            </a:avLst>
          </a:prstGeom>
          <a:solidFill>
            <a:srgbClr val="FF0F21"/>
          </a:solidFill>
          <a:ln>
            <a:solidFill>
              <a:srgbClr val="FF0F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p:cNvSpPr/>
          <p:nvPr userDrawn="1"/>
        </p:nvSpPr>
        <p:spPr>
          <a:xfrm>
            <a:off x="11461467" y="6246000"/>
            <a:ext cx="118533" cy="612000"/>
          </a:xfrm>
          <a:prstGeom prst="rect">
            <a:avLst/>
          </a:prstGeom>
          <a:solidFill>
            <a:srgbClr val="FFE936"/>
          </a:solidFill>
          <a:ln>
            <a:solidFill>
              <a:srgbClr val="FFE9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Slide Number Placeholder 5"/>
          <p:cNvSpPr txBox="1">
            <a:spLocks/>
          </p:cNvSpPr>
          <p:nvPr userDrawn="1"/>
        </p:nvSpPr>
        <p:spPr>
          <a:xfrm>
            <a:off x="11670652" y="6365837"/>
            <a:ext cx="43069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908D717-1854-4CE3-A28E-B0A1C498CD30}" type="slidenum">
              <a:rPr lang="en-GB" smtClean="0">
                <a:solidFill>
                  <a:schemeClr val="bg1"/>
                </a:solidFill>
              </a:rPr>
              <a:pPr/>
              <a:t>‹#›</a:t>
            </a:fld>
            <a:endParaRPr lang="en-GB" dirty="0">
              <a:solidFill>
                <a:schemeClr val="bg1"/>
              </a:solidFill>
            </a:endParaRPr>
          </a:p>
        </p:txBody>
      </p:sp>
    </p:spTree>
    <p:extLst>
      <p:ext uri="{BB962C8B-B14F-4D97-AF65-F5344CB8AC3E}">
        <p14:creationId xmlns:p14="http://schemas.microsoft.com/office/powerpoint/2010/main" val="36949373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10" name="Picture 9"/>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6956" y="-147270"/>
            <a:ext cx="2156792" cy="1350718"/>
          </a:xfrm>
          <a:prstGeom prst="rect">
            <a:avLst/>
          </a:prstGeom>
        </p:spPr>
      </p:pic>
      <p:sp>
        <p:nvSpPr>
          <p:cNvPr id="11" name="Rectangle 10"/>
          <p:cNvSpPr/>
          <p:nvPr userDrawn="1"/>
        </p:nvSpPr>
        <p:spPr>
          <a:xfrm>
            <a:off x="0" y="6553200"/>
            <a:ext cx="12192000" cy="304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ZA" dirty="0"/>
              <a:t>www.belgiumcampus.ac.za</a:t>
            </a:r>
            <a:endParaRPr lang="en-GB" dirty="0"/>
          </a:p>
        </p:txBody>
      </p:sp>
      <p:sp>
        <p:nvSpPr>
          <p:cNvPr id="12" name="Rectangle 11"/>
          <p:cNvSpPr/>
          <p:nvPr userDrawn="1"/>
        </p:nvSpPr>
        <p:spPr>
          <a:xfrm>
            <a:off x="11582400" y="6248400"/>
            <a:ext cx="612000" cy="6120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3" name="Isosceles Triangle 12"/>
          <p:cNvSpPr/>
          <p:nvPr userDrawn="1"/>
        </p:nvSpPr>
        <p:spPr>
          <a:xfrm>
            <a:off x="6102626" y="6248400"/>
            <a:ext cx="5361241" cy="291548"/>
          </a:xfrm>
          <a:prstGeom prst="triangle">
            <a:avLst>
              <a:gd name="adj" fmla="val 100000"/>
            </a:avLst>
          </a:prstGeom>
          <a:solidFill>
            <a:srgbClr val="FF0F21"/>
          </a:solidFill>
          <a:ln>
            <a:solidFill>
              <a:srgbClr val="FF0F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userDrawn="1"/>
        </p:nvSpPr>
        <p:spPr>
          <a:xfrm>
            <a:off x="11463867" y="6248400"/>
            <a:ext cx="118533" cy="612000"/>
          </a:xfrm>
          <a:prstGeom prst="rect">
            <a:avLst/>
          </a:prstGeom>
          <a:solidFill>
            <a:srgbClr val="FFE936"/>
          </a:solidFill>
          <a:ln>
            <a:solidFill>
              <a:srgbClr val="FFE9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Slide Number Placeholder 5"/>
          <p:cNvSpPr>
            <a:spLocks noGrp="1"/>
          </p:cNvSpPr>
          <p:nvPr>
            <p:ph type="sldNum" sz="quarter" idx="10"/>
          </p:nvPr>
        </p:nvSpPr>
        <p:spPr>
          <a:xfrm>
            <a:off x="11673052" y="6368237"/>
            <a:ext cx="430696" cy="365125"/>
          </a:xfrm>
          <a:prstGeom prst="rect">
            <a:avLst/>
          </a:prstGeom>
        </p:spPr>
        <p:txBody>
          <a:bodyPr vert="horz" lIns="91440" tIns="45720" rIns="91440" bIns="45720" rtlCol="0" anchor="ctr"/>
          <a:lstStyle>
            <a:lvl1pPr algn="ctr">
              <a:defRPr sz="1200">
                <a:solidFill>
                  <a:schemeClr val="bg1"/>
                </a:solidFill>
              </a:defRPr>
            </a:lvl1pPr>
          </a:lstStyle>
          <a:p>
            <a:fld id="{5908D717-1854-4CE3-A28E-B0A1C498CD30}" type="slidenum">
              <a:rPr lang="en-GB" smtClean="0"/>
              <a:pPr/>
              <a:t>‹#›</a:t>
            </a:fld>
            <a:endParaRPr lang="en-GB" dirty="0"/>
          </a:p>
        </p:txBody>
      </p:sp>
    </p:spTree>
    <p:extLst>
      <p:ext uri="{BB962C8B-B14F-4D97-AF65-F5344CB8AC3E}">
        <p14:creationId xmlns:p14="http://schemas.microsoft.com/office/powerpoint/2010/main" val="6570953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6956" y="-147270"/>
            <a:ext cx="2156792" cy="1350718"/>
          </a:xfrm>
          <a:prstGeom prst="rect">
            <a:avLst/>
          </a:prstGeom>
        </p:spPr>
      </p:pic>
      <p:sp>
        <p:nvSpPr>
          <p:cNvPr id="7" name="Rectangle 6"/>
          <p:cNvSpPr/>
          <p:nvPr userDrawn="1"/>
        </p:nvSpPr>
        <p:spPr>
          <a:xfrm>
            <a:off x="0" y="6553200"/>
            <a:ext cx="12192000" cy="304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ZA" dirty="0"/>
              <a:t>www.belgiumcampus.ac.za</a:t>
            </a:r>
            <a:endParaRPr lang="en-GB" dirty="0"/>
          </a:p>
        </p:txBody>
      </p:sp>
      <p:sp>
        <p:nvSpPr>
          <p:cNvPr id="8" name="Rectangle 7"/>
          <p:cNvSpPr/>
          <p:nvPr userDrawn="1"/>
        </p:nvSpPr>
        <p:spPr>
          <a:xfrm>
            <a:off x="11582400" y="6248400"/>
            <a:ext cx="612000" cy="6120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9" name="Isosceles Triangle 8"/>
          <p:cNvSpPr/>
          <p:nvPr userDrawn="1"/>
        </p:nvSpPr>
        <p:spPr>
          <a:xfrm>
            <a:off x="6102626" y="6248400"/>
            <a:ext cx="5361241" cy="291548"/>
          </a:xfrm>
          <a:prstGeom prst="triangle">
            <a:avLst>
              <a:gd name="adj" fmla="val 100000"/>
            </a:avLst>
          </a:prstGeom>
          <a:solidFill>
            <a:srgbClr val="FF0F21"/>
          </a:solidFill>
          <a:ln>
            <a:solidFill>
              <a:srgbClr val="FF0F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p:cNvSpPr/>
          <p:nvPr userDrawn="1"/>
        </p:nvSpPr>
        <p:spPr>
          <a:xfrm>
            <a:off x="11463867" y="6248400"/>
            <a:ext cx="118533" cy="612000"/>
          </a:xfrm>
          <a:prstGeom prst="rect">
            <a:avLst/>
          </a:prstGeom>
          <a:solidFill>
            <a:srgbClr val="FFE936"/>
          </a:solidFill>
          <a:ln>
            <a:solidFill>
              <a:srgbClr val="FFE9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Slide Number Placeholder 5"/>
          <p:cNvSpPr>
            <a:spLocks noGrp="1"/>
          </p:cNvSpPr>
          <p:nvPr>
            <p:ph type="sldNum" sz="quarter" idx="4"/>
          </p:nvPr>
        </p:nvSpPr>
        <p:spPr>
          <a:xfrm>
            <a:off x="11673052" y="6368237"/>
            <a:ext cx="430696" cy="365125"/>
          </a:xfrm>
          <a:prstGeom prst="rect">
            <a:avLst/>
          </a:prstGeom>
        </p:spPr>
        <p:txBody>
          <a:bodyPr vert="horz" lIns="91440" tIns="45720" rIns="91440" bIns="45720" rtlCol="0" anchor="ctr"/>
          <a:lstStyle>
            <a:lvl1pPr algn="ctr">
              <a:defRPr sz="1200">
                <a:solidFill>
                  <a:schemeClr val="bg1"/>
                </a:solidFill>
              </a:defRPr>
            </a:lvl1pPr>
          </a:lstStyle>
          <a:p>
            <a:fld id="{5908D717-1854-4CE3-A28E-B0A1C498CD30}" type="slidenum">
              <a:rPr lang="en-GB" smtClean="0"/>
              <a:pPr/>
              <a:t>‹#›</a:t>
            </a:fld>
            <a:endParaRPr lang="en-GB" dirty="0"/>
          </a:p>
        </p:txBody>
      </p:sp>
    </p:spTree>
    <p:extLst>
      <p:ext uri="{BB962C8B-B14F-4D97-AF65-F5344CB8AC3E}">
        <p14:creationId xmlns:p14="http://schemas.microsoft.com/office/powerpoint/2010/main" val="24974217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6956" y="-147270"/>
            <a:ext cx="2156792" cy="1350718"/>
          </a:xfrm>
          <a:prstGeom prst="rect">
            <a:avLst/>
          </a:prstGeom>
        </p:spPr>
      </p:pic>
      <p:sp>
        <p:nvSpPr>
          <p:cNvPr id="6" name="Rectangle 5"/>
          <p:cNvSpPr/>
          <p:nvPr userDrawn="1"/>
        </p:nvSpPr>
        <p:spPr>
          <a:xfrm>
            <a:off x="0" y="6553200"/>
            <a:ext cx="12192000" cy="304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ZA" dirty="0"/>
              <a:t>www.belgiumcampus.ac.za</a:t>
            </a:r>
            <a:endParaRPr lang="en-GB" dirty="0"/>
          </a:p>
        </p:txBody>
      </p:sp>
      <p:sp>
        <p:nvSpPr>
          <p:cNvPr id="7" name="Rectangle 6"/>
          <p:cNvSpPr/>
          <p:nvPr userDrawn="1"/>
        </p:nvSpPr>
        <p:spPr>
          <a:xfrm>
            <a:off x="11582400" y="6248400"/>
            <a:ext cx="612000" cy="6120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8" name="Isosceles Triangle 7"/>
          <p:cNvSpPr/>
          <p:nvPr userDrawn="1"/>
        </p:nvSpPr>
        <p:spPr>
          <a:xfrm>
            <a:off x="6102626" y="6248400"/>
            <a:ext cx="5361241" cy="291548"/>
          </a:xfrm>
          <a:prstGeom prst="triangle">
            <a:avLst>
              <a:gd name="adj" fmla="val 100000"/>
            </a:avLst>
          </a:prstGeom>
          <a:solidFill>
            <a:srgbClr val="FF0F21"/>
          </a:solidFill>
          <a:ln>
            <a:solidFill>
              <a:srgbClr val="FF0F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8"/>
          <p:cNvSpPr/>
          <p:nvPr userDrawn="1"/>
        </p:nvSpPr>
        <p:spPr>
          <a:xfrm>
            <a:off x="11463867" y="6248400"/>
            <a:ext cx="118533" cy="612000"/>
          </a:xfrm>
          <a:prstGeom prst="rect">
            <a:avLst/>
          </a:prstGeom>
          <a:solidFill>
            <a:srgbClr val="FFE936"/>
          </a:solidFill>
          <a:ln>
            <a:solidFill>
              <a:srgbClr val="FFE9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Slide Number Placeholder 5"/>
          <p:cNvSpPr>
            <a:spLocks noGrp="1"/>
          </p:cNvSpPr>
          <p:nvPr>
            <p:ph type="sldNum" sz="quarter" idx="4"/>
          </p:nvPr>
        </p:nvSpPr>
        <p:spPr>
          <a:xfrm>
            <a:off x="11673052" y="6368237"/>
            <a:ext cx="430696" cy="365125"/>
          </a:xfrm>
          <a:prstGeom prst="rect">
            <a:avLst/>
          </a:prstGeom>
        </p:spPr>
        <p:txBody>
          <a:bodyPr vert="horz" lIns="91440" tIns="45720" rIns="91440" bIns="45720" rtlCol="0" anchor="ctr"/>
          <a:lstStyle>
            <a:lvl1pPr algn="ctr">
              <a:defRPr sz="1200">
                <a:solidFill>
                  <a:schemeClr val="bg1"/>
                </a:solidFill>
              </a:defRPr>
            </a:lvl1pPr>
          </a:lstStyle>
          <a:p>
            <a:fld id="{5908D717-1854-4CE3-A28E-B0A1C498CD30}" type="slidenum">
              <a:rPr lang="en-GB" smtClean="0"/>
              <a:pPr/>
              <a:t>‹#›</a:t>
            </a:fld>
            <a:endParaRPr lang="en-GB" dirty="0"/>
          </a:p>
        </p:txBody>
      </p:sp>
    </p:spTree>
    <p:extLst>
      <p:ext uri="{BB962C8B-B14F-4D97-AF65-F5344CB8AC3E}">
        <p14:creationId xmlns:p14="http://schemas.microsoft.com/office/powerpoint/2010/main" val="14622535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6956" y="-147270"/>
            <a:ext cx="2156792" cy="1350718"/>
          </a:xfrm>
          <a:prstGeom prst="rect">
            <a:avLst/>
          </a:prstGeom>
        </p:spPr>
      </p:pic>
      <p:sp>
        <p:nvSpPr>
          <p:cNvPr id="9" name="Rectangle 8"/>
          <p:cNvSpPr/>
          <p:nvPr userDrawn="1"/>
        </p:nvSpPr>
        <p:spPr>
          <a:xfrm>
            <a:off x="0" y="6553200"/>
            <a:ext cx="12192000" cy="304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ZA" dirty="0"/>
              <a:t>www.belgiumcampus.ac.za</a:t>
            </a:r>
            <a:endParaRPr lang="en-GB" dirty="0"/>
          </a:p>
        </p:txBody>
      </p:sp>
      <p:sp>
        <p:nvSpPr>
          <p:cNvPr id="10" name="Rectangle 9"/>
          <p:cNvSpPr/>
          <p:nvPr userDrawn="1"/>
        </p:nvSpPr>
        <p:spPr>
          <a:xfrm>
            <a:off x="11582400" y="6248400"/>
            <a:ext cx="612000" cy="6120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1" name="Isosceles Triangle 10"/>
          <p:cNvSpPr/>
          <p:nvPr userDrawn="1"/>
        </p:nvSpPr>
        <p:spPr>
          <a:xfrm>
            <a:off x="6102626" y="6248400"/>
            <a:ext cx="5361241" cy="291548"/>
          </a:xfrm>
          <a:prstGeom prst="triangle">
            <a:avLst>
              <a:gd name="adj" fmla="val 100000"/>
            </a:avLst>
          </a:prstGeom>
          <a:solidFill>
            <a:srgbClr val="FF0F21"/>
          </a:solidFill>
          <a:ln>
            <a:solidFill>
              <a:srgbClr val="FF0F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p:cNvSpPr/>
          <p:nvPr userDrawn="1"/>
        </p:nvSpPr>
        <p:spPr>
          <a:xfrm>
            <a:off x="11463867" y="6248400"/>
            <a:ext cx="118533" cy="612000"/>
          </a:xfrm>
          <a:prstGeom prst="rect">
            <a:avLst/>
          </a:prstGeom>
          <a:solidFill>
            <a:srgbClr val="FFE936"/>
          </a:solidFill>
          <a:ln>
            <a:solidFill>
              <a:srgbClr val="FFE9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Slide Number Placeholder 5"/>
          <p:cNvSpPr>
            <a:spLocks noGrp="1"/>
          </p:cNvSpPr>
          <p:nvPr>
            <p:ph type="sldNum" sz="quarter" idx="4"/>
          </p:nvPr>
        </p:nvSpPr>
        <p:spPr>
          <a:xfrm>
            <a:off x="11673052" y="6368237"/>
            <a:ext cx="430696" cy="365125"/>
          </a:xfrm>
          <a:prstGeom prst="rect">
            <a:avLst/>
          </a:prstGeom>
        </p:spPr>
        <p:txBody>
          <a:bodyPr vert="horz" lIns="91440" tIns="45720" rIns="91440" bIns="45720" rtlCol="0" anchor="ctr"/>
          <a:lstStyle>
            <a:lvl1pPr algn="ctr">
              <a:defRPr sz="1200">
                <a:solidFill>
                  <a:schemeClr val="bg1"/>
                </a:solidFill>
              </a:defRPr>
            </a:lvl1pPr>
          </a:lstStyle>
          <a:p>
            <a:fld id="{5908D717-1854-4CE3-A28E-B0A1C498CD30}" type="slidenum">
              <a:rPr lang="en-GB" smtClean="0"/>
              <a:pPr/>
              <a:t>‹#›</a:t>
            </a:fld>
            <a:endParaRPr lang="en-GB" dirty="0"/>
          </a:p>
        </p:txBody>
      </p:sp>
    </p:spTree>
    <p:extLst>
      <p:ext uri="{BB962C8B-B14F-4D97-AF65-F5344CB8AC3E}">
        <p14:creationId xmlns:p14="http://schemas.microsoft.com/office/powerpoint/2010/main" val="4165299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5495768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Bebas Neue Bold" panose="020B0606020202050201"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vantGarde Bk BT" panose="020B0402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vantGarde Bk BT" panose="020B0402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vantGarde Bk BT" panose="020B0402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vantGarde Bk BT" panose="020B0402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vantGarde Bk BT" panose="020B0402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6470" y="3161488"/>
            <a:ext cx="10981215" cy="2654131"/>
          </a:xfrm>
          <a:solidFill>
            <a:schemeClr val="bg1">
              <a:lumMod val="95000"/>
              <a:alpha val="78000"/>
            </a:schemeClr>
          </a:solidFill>
        </p:spPr>
        <p:txBody>
          <a:bodyPr>
            <a:normAutofit fontScale="90000"/>
          </a:bodyPr>
          <a:lstStyle/>
          <a:p>
            <a:br>
              <a:rPr lang="en-ZA" sz="5400" dirty="0"/>
            </a:br>
            <a:br>
              <a:rPr lang="en-ZA" sz="5400" dirty="0"/>
            </a:br>
            <a:br>
              <a:rPr lang="en-ZA" sz="5400" dirty="0"/>
            </a:br>
            <a:br>
              <a:rPr lang="en-ZA" sz="4800" dirty="0"/>
            </a:br>
            <a:r>
              <a:rPr lang="en-ZA" sz="4800" dirty="0">
                <a:latin typeface="Bebas Neue Bold"/>
              </a:rPr>
              <a:t>BUSINESS INTELLIGENCE 381</a:t>
            </a:r>
            <a:br>
              <a:rPr lang="en-ZA" sz="5400" dirty="0"/>
            </a:br>
            <a:r>
              <a:rPr lang="en-ZA" sz="3200" dirty="0">
                <a:latin typeface="Bebas Neue Bold"/>
              </a:rPr>
              <a:t>G. </a:t>
            </a:r>
            <a:r>
              <a:rPr lang="en-ZA" sz="3200" dirty="0" err="1">
                <a:latin typeface="Bebas Neue Bold"/>
              </a:rPr>
              <a:t>Mudare</a:t>
            </a:r>
            <a:br>
              <a:rPr lang="en-GB" sz="4000" dirty="0"/>
            </a:br>
            <a:endParaRPr lang="en-GB" sz="4000" dirty="0"/>
          </a:p>
        </p:txBody>
      </p:sp>
    </p:spTree>
    <p:extLst>
      <p:ext uri="{BB962C8B-B14F-4D97-AF65-F5344CB8AC3E}">
        <p14:creationId xmlns:p14="http://schemas.microsoft.com/office/powerpoint/2010/main" val="42651524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A814-4376-4879-9FAD-9992B2493802}"/>
              </a:ext>
            </a:extLst>
          </p:cNvPr>
          <p:cNvSpPr>
            <a:spLocks noGrp="1"/>
          </p:cNvSpPr>
          <p:nvPr>
            <p:ph type="title"/>
          </p:nvPr>
        </p:nvSpPr>
        <p:spPr>
          <a:xfrm>
            <a:off x="839788" y="365125"/>
            <a:ext cx="7589837" cy="749301"/>
          </a:xfrm>
        </p:spPr>
        <p:txBody>
          <a:bodyPr>
            <a:normAutofit/>
          </a:bodyPr>
          <a:lstStyle/>
          <a:p>
            <a:r>
              <a:rPr lang="en-US" sz="2800" dirty="0"/>
              <a:t>Using the Query Editor in Power BI Desktop</a:t>
            </a:r>
            <a:endParaRPr lang="en-ZA" sz="2800" dirty="0"/>
          </a:p>
        </p:txBody>
      </p:sp>
      <p:sp>
        <p:nvSpPr>
          <p:cNvPr id="3" name="Text Placeholder 2">
            <a:extLst>
              <a:ext uri="{FF2B5EF4-FFF2-40B4-BE49-F238E27FC236}">
                <a16:creationId xmlns:a16="http://schemas.microsoft.com/office/drawing/2014/main" id="{5A363541-2224-400E-AF71-42AA25DF1A2B}"/>
              </a:ext>
            </a:extLst>
          </p:cNvPr>
          <p:cNvSpPr>
            <a:spLocks noGrp="1"/>
          </p:cNvSpPr>
          <p:nvPr>
            <p:ph type="body" idx="1"/>
          </p:nvPr>
        </p:nvSpPr>
        <p:spPr>
          <a:xfrm>
            <a:off x="668338" y="1041798"/>
            <a:ext cx="5157787" cy="481012"/>
          </a:xfrm>
        </p:spPr>
        <p:txBody>
          <a:bodyPr>
            <a:normAutofit/>
          </a:bodyPr>
          <a:lstStyle/>
          <a:p>
            <a:r>
              <a:rPr lang="en-ZA" dirty="0"/>
              <a:t>Query Editor Concatenation</a:t>
            </a:r>
          </a:p>
        </p:txBody>
      </p:sp>
      <p:sp>
        <p:nvSpPr>
          <p:cNvPr id="4" name="Content Placeholder 3">
            <a:extLst>
              <a:ext uri="{FF2B5EF4-FFF2-40B4-BE49-F238E27FC236}">
                <a16:creationId xmlns:a16="http://schemas.microsoft.com/office/drawing/2014/main" id="{E375D498-EE9F-4C65-92FE-6E3498B17800}"/>
              </a:ext>
            </a:extLst>
          </p:cNvPr>
          <p:cNvSpPr>
            <a:spLocks noGrp="1"/>
          </p:cNvSpPr>
          <p:nvPr>
            <p:ph sz="half" idx="2"/>
          </p:nvPr>
        </p:nvSpPr>
        <p:spPr>
          <a:xfrm>
            <a:off x="257175" y="1522810"/>
            <a:ext cx="3893077" cy="4806870"/>
          </a:xfrm>
        </p:spPr>
        <p:txBody>
          <a:bodyPr>
            <a:normAutofit fontScale="55000" lnSpcReduction="20000"/>
          </a:bodyPr>
          <a:lstStyle/>
          <a:p>
            <a:r>
              <a:rPr lang="en-US" dirty="0"/>
              <a:t>The model of a car is purely numeric. </a:t>
            </a:r>
          </a:p>
          <a:p>
            <a:r>
              <a:rPr lang="en-US" dirty="0"/>
              <a:t>Concatenation, operation can only be performed on textual values and thus you may get an error</a:t>
            </a:r>
          </a:p>
          <a:p>
            <a:r>
              <a:rPr lang="en-US" dirty="0"/>
              <a:t>To get rid of an error, you may need to remove all the steps you have performed; or sometimes go back to a previous step, perform an additional step and correct the error that way.</a:t>
            </a:r>
          </a:p>
          <a:p>
            <a:r>
              <a:rPr lang="en-ZA" dirty="0"/>
              <a:t>fix this error</a:t>
            </a:r>
            <a:r>
              <a:rPr lang="en-US" dirty="0"/>
              <a:t> using the latter method</a:t>
            </a:r>
          </a:p>
          <a:p>
            <a:r>
              <a:rPr lang="en-US" dirty="0"/>
              <a:t>Click on the "</a:t>
            </a:r>
            <a:r>
              <a:rPr lang="en-US" i="1" dirty="0"/>
              <a:t>Changed Type</a:t>
            </a:r>
            <a:r>
              <a:rPr lang="en-US" dirty="0"/>
              <a:t>" step. (notice what the data looked before this step </a:t>
            </a:r>
          </a:p>
          <a:p>
            <a:r>
              <a:rPr lang="en-US" dirty="0"/>
              <a:t>make this column a text column, by clicking on the left of the column heading and choose Text from the context menu; and, when the dialog appears, confirm that you would like to insert a new step.</a:t>
            </a:r>
          </a:p>
          <a:p>
            <a:r>
              <a:rPr lang="en-US" dirty="0"/>
              <a:t>go back to the final step, and see that the errors have disappeared</a:t>
            </a:r>
            <a:endParaRPr lang="en-ZA" dirty="0"/>
          </a:p>
        </p:txBody>
      </p:sp>
      <p:sp>
        <p:nvSpPr>
          <p:cNvPr id="5" name="Text Placeholder 4">
            <a:extLst>
              <a:ext uri="{FF2B5EF4-FFF2-40B4-BE49-F238E27FC236}">
                <a16:creationId xmlns:a16="http://schemas.microsoft.com/office/drawing/2014/main" id="{34EC5160-5CBD-4C4E-BB84-E33C3DFE202A}"/>
              </a:ext>
            </a:extLst>
          </p:cNvPr>
          <p:cNvSpPr>
            <a:spLocks noGrp="1"/>
          </p:cNvSpPr>
          <p:nvPr>
            <p:ph type="body" sz="quarter" idx="3"/>
          </p:nvPr>
        </p:nvSpPr>
        <p:spPr/>
        <p:txBody>
          <a:bodyPr/>
          <a:lstStyle/>
          <a:p>
            <a:endParaRPr lang="en-ZA"/>
          </a:p>
        </p:txBody>
      </p:sp>
      <p:pic>
        <p:nvPicPr>
          <p:cNvPr id="8" name="Content Placeholder 7">
            <a:extLst>
              <a:ext uri="{FF2B5EF4-FFF2-40B4-BE49-F238E27FC236}">
                <a16:creationId xmlns:a16="http://schemas.microsoft.com/office/drawing/2014/main" id="{64B8C2CC-5A29-4994-A39F-D2193BB0B82F}"/>
              </a:ext>
            </a:extLst>
          </p:cNvPr>
          <p:cNvPicPr>
            <a:picLocks noGrp="1" noChangeAspect="1"/>
          </p:cNvPicPr>
          <p:nvPr>
            <p:ph sz="quarter" idx="4"/>
          </p:nvPr>
        </p:nvPicPr>
        <p:blipFill>
          <a:blip r:embed="rId2"/>
          <a:stretch>
            <a:fillRect/>
          </a:stretch>
        </p:blipFill>
        <p:spPr>
          <a:xfrm>
            <a:off x="4454524" y="1402556"/>
            <a:ext cx="7205136" cy="4052887"/>
          </a:xfrm>
        </p:spPr>
      </p:pic>
    </p:spTree>
    <p:extLst>
      <p:ext uri="{BB962C8B-B14F-4D97-AF65-F5344CB8AC3E}">
        <p14:creationId xmlns:p14="http://schemas.microsoft.com/office/powerpoint/2010/main" val="3630083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6AD5B-4590-4763-992B-7CD8B3035E45}"/>
              </a:ext>
            </a:extLst>
          </p:cNvPr>
          <p:cNvSpPr>
            <a:spLocks noGrp="1"/>
          </p:cNvSpPr>
          <p:nvPr>
            <p:ph type="title"/>
          </p:nvPr>
        </p:nvSpPr>
        <p:spPr/>
        <p:txBody>
          <a:bodyPr/>
          <a:lstStyle/>
          <a:p>
            <a:r>
              <a:rPr lang="en-US" dirty="0"/>
              <a:t>Query Editor and Power BI Desktop Windows</a:t>
            </a:r>
            <a:endParaRPr lang="en-ZA" dirty="0"/>
          </a:p>
        </p:txBody>
      </p:sp>
      <p:sp>
        <p:nvSpPr>
          <p:cNvPr id="3" name="Content Placeholder 2">
            <a:extLst>
              <a:ext uri="{FF2B5EF4-FFF2-40B4-BE49-F238E27FC236}">
                <a16:creationId xmlns:a16="http://schemas.microsoft.com/office/drawing/2014/main" id="{E3A11ABF-3D90-49D2-91B9-6F56ED20AD9D}"/>
              </a:ext>
            </a:extLst>
          </p:cNvPr>
          <p:cNvSpPr>
            <a:spLocks noGrp="1"/>
          </p:cNvSpPr>
          <p:nvPr>
            <p:ph idx="1"/>
          </p:nvPr>
        </p:nvSpPr>
        <p:spPr>
          <a:xfrm>
            <a:off x="838200" y="1825625"/>
            <a:ext cx="3095625" cy="4351338"/>
          </a:xfrm>
        </p:spPr>
        <p:txBody>
          <a:bodyPr>
            <a:normAutofit fontScale="70000" lnSpcReduction="20000"/>
          </a:bodyPr>
          <a:lstStyle/>
          <a:p>
            <a:pPr algn="l"/>
            <a:r>
              <a:rPr lang="en-US" dirty="0"/>
              <a:t>When you are working in the Query Editor, you always have two Power BI windows open; </a:t>
            </a:r>
          </a:p>
          <a:p>
            <a:pPr marL="342900" indent="-342900" algn="l">
              <a:buFont typeface="+mj-lt"/>
              <a:buAutoNum type="arabicPeriod"/>
            </a:pPr>
            <a:r>
              <a:rPr lang="en-US" dirty="0"/>
              <a:t>the Query Editor window</a:t>
            </a:r>
          </a:p>
          <a:p>
            <a:pPr marL="342900" indent="-342900" algn="l">
              <a:buFont typeface="+mj-lt"/>
              <a:buAutoNum type="arabicPeriod"/>
            </a:pPr>
            <a:r>
              <a:rPr lang="en-US" dirty="0"/>
              <a:t>the report window, </a:t>
            </a:r>
          </a:p>
          <a:p>
            <a:r>
              <a:rPr lang="en-US" dirty="0"/>
              <a:t>If you make changes in the Query Editor you have to apply those changes, else a  yellow bar will always be displayed until you </a:t>
            </a:r>
            <a:r>
              <a:rPr lang="en-ZA" dirty="0"/>
              <a:t>apply your changes.</a:t>
            </a:r>
          </a:p>
          <a:p>
            <a:r>
              <a:rPr lang="en-US" dirty="0"/>
              <a:t>go to the File menu, and click </a:t>
            </a:r>
            <a:r>
              <a:rPr lang="en-US" b="1" dirty="0"/>
              <a:t>Close &amp; Apply</a:t>
            </a:r>
            <a:r>
              <a:rPr lang="en-US" dirty="0"/>
              <a:t>.</a:t>
            </a:r>
            <a:endParaRPr lang="en-ZA" dirty="0"/>
          </a:p>
        </p:txBody>
      </p:sp>
      <p:pic>
        <p:nvPicPr>
          <p:cNvPr id="5" name="Picture 4">
            <a:extLst>
              <a:ext uri="{FF2B5EF4-FFF2-40B4-BE49-F238E27FC236}">
                <a16:creationId xmlns:a16="http://schemas.microsoft.com/office/drawing/2014/main" id="{C3214BE5-FDCF-45BB-98BC-FEEDD6719FB2}"/>
              </a:ext>
            </a:extLst>
          </p:cNvPr>
          <p:cNvPicPr>
            <a:picLocks noChangeAspect="1"/>
          </p:cNvPicPr>
          <p:nvPr/>
        </p:nvPicPr>
        <p:blipFill>
          <a:blip r:embed="rId2"/>
          <a:stretch>
            <a:fillRect/>
          </a:stretch>
        </p:blipFill>
        <p:spPr>
          <a:xfrm>
            <a:off x="3933824" y="1690688"/>
            <a:ext cx="8126669" cy="2454592"/>
          </a:xfrm>
          <a:prstGeom prst="rect">
            <a:avLst/>
          </a:prstGeom>
        </p:spPr>
      </p:pic>
      <p:pic>
        <p:nvPicPr>
          <p:cNvPr id="7" name="Picture 6">
            <a:extLst>
              <a:ext uri="{FF2B5EF4-FFF2-40B4-BE49-F238E27FC236}">
                <a16:creationId xmlns:a16="http://schemas.microsoft.com/office/drawing/2014/main" id="{DBE6FF2A-2E7D-4EED-A54A-4C19EB0CC78E}"/>
              </a:ext>
            </a:extLst>
          </p:cNvPr>
          <p:cNvPicPr>
            <a:picLocks noChangeAspect="1"/>
          </p:cNvPicPr>
          <p:nvPr/>
        </p:nvPicPr>
        <p:blipFill>
          <a:blip r:embed="rId3"/>
          <a:stretch>
            <a:fillRect/>
          </a:stretch>
        </p:blipFill>
        <p:spPr>
          <a:xfrm>
            <a:off x="5695951" y="3016251"/>
            <a:ext cx="5943600" cy="3343275"/>
          </a:xfrm>
          <a:prstGeom prst="rect">
            <a:avLst/>
          </a:prstGeom>
        </p:spPr>
      </p:pic>
    </p:spTree>
    <p:extLst>
      <p:ext uri="{BB962C8B-B14F-4D97-AF65-F5344CB8AC3E}">
        <p14:creationId xmlns:p14="http://schemas.microsoft.com/office/powerpoint/2010/main" val="2624329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642DD-1F66-4C44-94B2-205FA942D6F6}"/>
              </a:ext>
            </a:extLst>
          </p:cNvPr>
          <p:cNvSpPr>
            <a:spLocks noGrp="1"/>
          </p:cNvSpPr>
          <p:nvPr>
            <p:ph type="title"/>
          </p:nvPr>
        </p:nvSpPr>
        <p:spPr>
          <a:xfrm>
            <a:off x="926977" y="2673319"/>
            <a:ext cx="10515600" cy="1325563"/>
          </a:xfrm>
        </p:spPr>
        <p:txBody>
          <a:bodyPr/>
          <a:lstStyle/>
          <a:p>
            <a:pPr algn="ctr"/>
            <a:r>
              <a:rPr lang="en-US" dirty="0"/>
              <a:t>Creating a Report in Power BI Desktop</a:t>
            </a:r>
            <a:endParaRPr lang="en-ZA" dirty="0"/>
          </a:p>
        </p:txBody>
      </p:sp>
    </p:spTree>
    <p:extLst>
      <p:ext uri="{BB962C8B-B14F-4D97-AF65-F5344CB8AC3E}">
        <p14:creationId xmlns:p14="http://schemas.microsoft.com/office/powerpoint/2010/main" val="15490420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76F08-DA09-41D3-8505-95A981A92BDB}"/>
              </a:ext>
            </a:extLst>
          </p:cNvPr>
          <p:cNvSpPr>
            <a:spLocks noGrp="1"/>
          </p:cNvSpPr>
          <p:nvPr>
            <p:ph type="title"/>
          </p:nvPr>
        </p:nvSpPr>
        <p:spPr/>
        <p:txBody>
          <a:bodyPr/>
          <a:lstStyle/>
          <a:p>
            <a:r>
              <a:rPr lang="en-US" dirty="0"/>
              <a:t>Creating a Report</a:t>
            </a:r>
            <a:endParaRPr lang="en-ZA" dirty="0"/>
          </a:p>
        </p:txBody>
      </p:sp>
      <p:sp>
        <p:nvSpPr>
          <p:cNvPr id="3" name="Content Placeholder 2">
            <a:extLst>
              <a:ext uri="{FF2B5EF4-FFF2-40B4-BE49-F238E27FC236}">
                <a16:creationId xmlns:a16="http://schemas.microsoft.com/office/drawing/2014/main" id="{F494599F-5EF7-4F8B-B533-1CECBD023770}"/>
              </a:ext>
            </a:extLst>
          </p:cNvPr>
          <p:cNvSpPr>
            <a:spLocks noGrp="1"/>
          </p:cNvSpPr>
          <p:nvPr>
            <p:ph idx="1"/>
          </p:nvPr>
        </p:nvSpPr>
        <p:spPr>
          <a:xfrm>
            <a:off x="838200" y="1825625"/>
            <a:ext cx="2886075" cy="4351338"/>
          </a:xfrm>
        </p:spPr>
        <p:txBody>
          <a:bodyPr>
            <a:normAutofit/>
          </a:bodyPr>
          <a:lstStyle/>
          <a:p>
            <a:r>
              <a:rPr lang="en-US" dirty="0"/>
              <a:t>Now have two tables loaded into the data model available for building reports.</a:t>
            </a:r>
            <a:endParaRPr lang="en-ZA" dirty="0"/>
          </a:p>
        </p:txBody>
      </p:sp>
      <p:pic>
        <p:nvPicPr>
          <p:cNvPr id="5" name="Picture 4">
            <a:extLst>
              <a:ext uri="{FF2B5EF4-FFF2-40B4-BE49-F238E27FC236}">
                <a16:creationId xmlns:a16="http://schemas.microsoft.com/office/drawing/2014/main" id="{551118DE-CF27-4D7A-8911-62F7D3777094}"/>
              </a:ext>
            </a:extLst>
          </p:cNvPr>
          <p:cNvPicPr>
            <a:picLocks noChangeAspect="1"/>
          </p:cNvPicPr>
          <p:nvPr/>
        </p:nvPicPr>
        <p:blipFill>
          <a:blip r:embed="rId2"/>
          <a:stretch>
            <a:fillRect/>
          </a:stretch>
        </p:blipFill>
        <p:spPr>
          <a:xfrm>
            <a:off x="3574960" y="1825625"/>
            <a:ext cx="8242479" cy="2891307"/>
          </a:xfrm>
          <a:prstGeom prst="rect">
            <a:avLst/>
          </a:prstGeom>
        </p:spPr>
      </p:pic>
    </p:spTree>
    <p:extLst>
      <p:ext uri="{BB962C8B-B14F-4D97-AF65-F5344CB8AC3E}">
        <p14:creationId xmlns:p14="http://schemas.microsoft.com/office/powerpoint/2010/main" val="36784333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9474F-1CFB-4C16-B028-325959AD104A}"/>
              </a:ext>
            </a:extLst>
          </p:cNvPr>
          <p:cNvSpPr>
            <a:spLocks noGrp="1"/>
          </p:cNvSpPr>
          <p:nvPr>
            <p:ph type="title"/>
          </p:nvPr>
        </p:nvSpPr>
        <p:spPr/>
        <p:txBody>
          <a:bodyPr/>
          <a:lstStyle/>
          <a:p>
            <a:r>
              <a:rPr lang="en-US" dirty="0"/>
              <a:t>Creating a Report in Power BI Desktop</a:t>
            </a:r>
            <a:endParaRPr lang="en-ZA" dirty="0"/>
          </a:p>
        </p:txBody>
      </p:sp>
      <p:sp>
        <p:nvSpPr>
          <p:cNvPr id="3" name="Text Placeholder 2">
            <a:extLst>
              <a:ext uri="{FF2B5EF4-FFF2-40B4-BE49-F238E27FC236}">
                <a16:creationId xmlns:a16="http://schemas.microsoft.com/office/drawing/2014/main" id="{96271CC0-0BC8-41A1-853F-A5EBADED18B7}"/>
              </a:ext>
            </a:extLst>
          </p:cNvPr>
          <p:cNvSpPr>
            <a:spLocks noGrp="1"/>
          </p:cNvSpPr>
          <p:nvPr>
            <p:ph type="body" idx="1"/>
          </p:nvPr>
        </p:nvSpPr>
        <p:spPr>
          <a:xfrm>
            <a:off x="304799" y="1363618"/>
            <a:ext cx="4852988" cy="823912"/>
          </a:xfrm>
        </p:spPr>
        <p:txBody>
          <a:bodyPr/>
          <a:lstStyle/>
          <a:p>
            <a:r>
              <a:rPr lang="en-US" dirty="0"/>
              <a:t>Report, Data and Model View</a:t>
            </a:r>
            <a:endParaRPr lang="en-ZA" dirty="0"/>
          </a:p>
        </p:txBody>
      </p:sp>
      <p:sp>
        <p:nvSpPr>
          <p:cNvPr id="4" name="Content Placeholder 3">
            <a:extLst>
              <a:ext uri="{FF2B5EF4-FFF2-40B4-BE49-F238E27FC236}">
                <a16:creationId xmlns:a16="http://schemas.microsoft.com/office/drawing/2014/main" id="{199E5436-7F48-4AD7-B41E-0C3D5A7AC68D}"/>
              </a:ext>
            </a:extLst>
          </p:cNvPr>
          <p:cNvSpPr>
            <a:spLocks noGrp="1"/>
          </p:cNvSpPr>
          <p:nvPr>
            <p:ph sz="half" idx="2"/>
          </p:nvPr>
        </p:nvSpPr>
        <p:spPr>
          <a:xfrm>
            <a:off x="58738" y="2623387"/>
            <a:ext cx="3703637" cy="3684588"/>
          </a:xfrm>
        </p:spPr>
        <p:txBody>
          <a:bodyPr>
            <a:normAutofit fontScale="62500" lnSpcReduction="20000"/>
          </a:bodyPr>
          <a:lstStyle/>
          <a:p>
            <a:r>
              <a:rPr lang="en-US" dirty="0"/>
              <a:t>On the left, we have three views in which we can work. In the illustration above, we are in report view, which is where we will be building our report.</a:t>
            </a:r>
          </a:p>
          <a:p>
            <a:r>
              <a:rPr lang="en-US" dirty="0"/>
              <a:t>Below </a:t>
            </a:r>
            <a:r>
              <a:rPr lang="en-US" i="1" dirty="0"/>
              <a:t>Report</a:t>
            </a:r>
            <a:r>
              <a:rPr lang="en-US" dirty="0"/>
              <a:t> view, we have </a:t>
            </a:r>
            <a:r>
              <a:rPr lang="en-US" i="1" dirty="0"/>
              <a:t>Data</a:t>
            </a:r>
            <a:r>
              <a:rPr lang="en-US" dirty="0"/>
              <a:t> view, which allows you to look at the data within each of your tables.</a:t>
            </a:r>
          </a:p>
          <a:p>
            <a:r>
              <a:rPr lang="en-US" dirty="0"/>
              <a:t>Click on the name of a table in the Fields Pane on the right to obtain a data preview</a:t>
            </a:r>
          </a:p>
          <a:p>
            <a:r>
              <a:rPr lang="en-US" dirty="0"/>
              <a:t>We have </a:t>
            </a:r>
            <a:r>
              <a:rPr lang="en-US" i="1" dirty="0"/>
              <a:t>Model</a:t>
            </a:r>
            <a:r>
              <a:rPr lang="en-US" dirty="0"/>
              <a:t> view, in which you can create relationships between tables that have columns in common</a:t>
            </a:r>
            <a:endParaRPr lang="en-ZA" dirty="0"/>
          </a:p>
        </p:txBody>
      </p:sp>
      <p:pic>
        <p:nvPicPr>
          <p:cNvPr id="8" name="Picture 7">
            <a:extLst>
              <a:ext uri="{FF2B5EF4-FFF2-40B4-BE49-F238E27FC236}">
                <a16:creationId xmlns:a16="http://schemas.microsoft.com/office/drawing/2014/main" id="{A1A64F94-0267-49A5-8FDC-1C01F7B079C0}"/>
              </a:ext>
            </a:extLst>
          </p:cNvPr>
          <p:cNvPicPr>
            <a:picLocks noChangeAspect="1"/>
          </p:cNvPicPr>
          <p:nvPr/>
        </p:nvPicPr>
        <p:blipFill>
          <a:blip r:embed="rId2"/>
          <a:stretch>
            <a:fillRect/>
          </a:stretch>
        </p:blipFill>
        <p:spPr>
          <a:xfrm>
            <a:off x="4135349" y="2173243"/>
            <a:ext cx="7751852" cy="2155983"/>
          </a:xfrm>
          <a:prstGeom prst="rect">
            <a:avLst/>
          </a:prstGeom>
        </p:spPr>
      </p:pic>
      <p:sp>
        <p:nvSpPr>
          <p:cNvPr id="9" name="Freeform: Shape 8">
            <a:extLst>
              <a:ext uri="{FF2B5EF4-FFF2-40B4-BE49-F238E27FC236}">
                <a16:creationId xmlns:a16="http://schemas.microsoft.com/office/drawing/2014/main" id="{2F5F1B1F-9ACE-4109-83B2-3F9EEFF2F5FE}"/>
              </a:ext>
            </a:extLst>
          </p:cNvPr>
          <p:cNvSpPr/>
          <p:nvPr/>
        </p:nvSpPr>
        <p:spPr>
          <a:xfrm>
            <a:off x="4048125" y="2914650"/>
            <a:ext cx="410729" cy="895350"/>
          </a:xfrm>
          <a:custGeom>
            <a:avLst/>
            <a:gdLst>
              <a:gd name="connsiteX0" fmla="*/ 85725 w 410729"/>
              <a:gd name="connsiteY0" fmla="*/ 9525 h 895350"/>
              <a:gd name="connsiteX1" fmla="*/ 38100 w 410729"/>
              <a:gd name="connsiteY1" fmla="*/ 28575 h 895350"/>
              <a:gd name="connsiteX2" fmla="*/ 0 w 410729"/>
              <a:gd name="connsiteY2" fmla="*/ 123825 h 895350"/>
              <a:gd name="connsiteX3" fmla="*/ 9525 w 410729"/>
              <a:gd name="connsiteY3" fmla="*/ 533400 h 895350"/>
              <a:gd name="connsiteX4" fmla="*/ 19050 w 410729"/>
              <a:gd name="connsiteY4" fmla="*/ 600075 h 895350"/>
              <a:gd name="connsiteX5" fmla="*/ 38100 w 410729"/>
              <a:gd name="connsiteY5" fmla="*/ 628650 h 895350"/>
              <a:gd name="connsiteX6" fmla="*/ 66675 w 410729"/>
              <a:gd name="connsiteY6" fmla="*/ 676275 h 895350"/>
              <a:gd name="connsiteX7" fmla="*/ 104775 w 410729"/>
              <a:gd name="connsiteY7" fmla="*/ 742950 h 895350"/>
              <a:gd name="connsiteX8" fmla="*/ 180975 w 410729"/>
              <a:gd name="connsiteY8" fmla="*/ 857250 h 895350"/>
              <a:gd name="connsiteX9" fmla="*/ 295275 w 410729"/>
              <a:gd name="connsiteY9" fmla="*/ 895350 h 895350"/>
              <a:gd name="connsiteX10" fmla="*/ 342900 w 410729"/>
              <a:gd name="connsiteY10" fmla="*/ 885825 h 895350"/>
              <a:gd name="connsiteX11" fmla="*/ 352425 w 410729"/>
              <a:gd name="connsiteY11" fmla="*/ 857250 h 895350"/>
              <a:gd name="connsiteX12" fmla="*/ 381000 w 410729"/>
              <a:gd name="connsiteY12" fmla="*/ 514350 h 895350"/>
              <a:gd name="connsiteX13" fmla="*/ 323850 w 410729"/>
              <a:gd name="connsiteY13" fmla="*/ 19050 h 895350"/>
              <a:gd name="connsiteX14" fmla="*/ 285750 w 410729"/>
              <a:gd name="connsiteY14" fmla="*/ 0 h 895350"/>
              <a:gd name="connsiteX15" fmla="*/ 9525 w 410729"/>
              <a:gd name="connsiteY15" fmla="*/ 19050 h 895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10729" h="895350">
                <a:moveTo>
                  <a:pt x="85725" y="9525"/>
                </a:moveTo>
                <a:cubicBezTo>
                  <a:pt x="69850" y="15875"/>
                  <a:pt x="51778" y="18316"/>
                  <a:pt x="38100" y="28575"/>
                </a:cubicBezTo>
                <a:cubicBezTo>
                  <a:pt x="2400" y="55350"/>
                  <a:pt x="6706" y="83589"/>
                  <a:pt x="0" y="123825"/>
                </a:cubicBezTo>
                <a:cubicBezTo>
                  <a:pt x="3175" y="260350"/>
                  <a:pt x="4067" y="396947"/>
                  <a:pt x="9525" y="533400"/>
                </a:cubicBezTo>
                <a:cubicBezTo>
                  <a:pt x="10422" y="555833"/>
                  <a:pt x="12599" y="578571"/>
                  <a:pt x="19050" y="600075"/>
                </a:cubicBezTo>
                <a:cubicBezTo>
                  <a:pt x="22339" y="611040"/>
                  <a:pt x="32033" y="618942"/>
                  <a:pt x="38100" y="628650"/>
                </a:cubicBezTo>
                <a:cubicBezTo>
                  <a:pt x="47912" y="644349"/>
                  <a:pt x="56863" y="660576"/>
                  <a:pt x="66675" y="676275"/>
                </a:cubicBezTo>
                <a:cubicBezTo>
                  <a:pt x="85767" y="706823"/>
                  <a:pt x="90322" y="706818"/>
                  <a:pt x="104775" y="742950"/>
                </a:cubicBezTo>
                <a:cubicBezTo>
                  <a:pt x="123714" y="790298"/>
                  <a:pt x="121205" y="833342"/>
                  <a:pt x="180975" y="857250"/>
                </a:cubicBezTo>
                <a:cubicBezTo>
                  <a:pt x="250061" y="884884"/>
                  <a:pt x="212160" y="871603"/>
                  <a:pt x="295275" y="895350"/>
                </a:cubicBezTo>
                <a:cubicBezTo>
                  <a:pt x="311150" y="892175"/>
                  <a:pt x="329430" y="894805"/>
                  <a:pt x="342900" y="885825"/>
                </a:cubicBezTo>
                <a:cubicBezTo>
                  <a:pt x="351254" y="880256"/>
                  <a:pt x="351568" y="867254"/>
                  <a:pt x="352425" y="857250"/>
                </a:cubicBezTo>
                <a:cubicBezTo>
                  <a:pt x="383521" y="494469"/>
                  <a:pt x="345341" y="656985"/>
                  <a:pt x="381000" y="514350"/>
                </a:cubicBezTo>
                <a:cubicBezTo>
                  <a:pt x="369656" y="236413"/>
                  <a:pt x="485662" y="120182"/>
                  <a:pt x="323850" y="19050"/>
                </a:cubicBezTo>
                <a:cubicBezTo>
                  <a:pt x="311809" y="11525"/>
                  <a:pt x="298450" y="6350"/>
                  <a:pt x="285750" y="0"/>
                </a:cubicBezTo>
                <a:cubicBezTo>
                  <a:pt x="79589" y="22907"/>
                  <a:pt x="171802" y="19050"/>
                  <a:pt x="9525" y="19050"/>
                </a:cubicBezTo>
              </a:path>
            </a:pathLst>
          </a:cu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ZA"/>
          </a:p>
        </p:txBody>
      </p:sp>
      <p:cxnSp>
        <p:nvCxnSpPr>
          <p:cNvPr id="11" name="Straight Arrow Connector 10">
            <a:extLst>
              <a:ext uri="{FF2B5EF4-FFF2-40B4-BE49-F238E27FC236}">
                <a16:creationId xmlns:a16="http://schemas.microsoft.com/office/drawing/2014/main" id="{4C1E54D0-1E39-4A9B-BDEA-C5B61833F513}"/>
              </a:ext>
            </a:extLst>
          </p:cNvPr>
          <p:cNvCxnSpPr>
            <a:endCxn id="9" idx="4"/>
          </p:cNvCxnSpPr>
          <p:nvPr/>
        </p:nvCxnSpPr>
        <p:spPr>
          <a:xfrm flipV="1">
            <a:off x="3209925" y="3514725"/>
            <a:ext cx="857250" cy="295275"/>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2857469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A4283-6DF6-4F39-9791-4BBF7328FEA3}"/>
              </a:ext>
            </a:extLst>
          </p:cNvPr>
          <p:cNvSpPr>
            <a:spLocks noGrp="1"/>
          </p:cNvSpPr>
          <p:nvPr>
            <p:ph type="title"/>
          </p:nvPr>
        </p:nvSpPr>
        <p:spPr/>
        <p:txBody>
          <a:bodyPr>
            <a:normAutofit/>
          </a:bodyPr>
          <a:lstStyle/>
          <a:p>
            <a:r>
              <a:rPr lang="en-US" sz="2800" dirty="0"/>
              <a:t>Report, Data and Relationships View</a:t>
            </a:r>
            <a:br>
              <a:rPr lang="en-US" sz="2800" dirty="0"/>
            </a:br>
            <a:endParaRPr lang="en-ZA" sz="2800" dirty="0"/>
          </a:p>
        </p:txBody>
      </p:sp>
      <p:pic>
        <p:nvPicPr>
          <p:cNvPr id="5" name="Content Placeholder 4">
            <a:extLst>
              <a:ext uri="{FF2B5EF4-FFF2-40B4-BE49-F238E27FC236}">
                <a16:creationId xmlns:a16="http://schemas.microsoft.com/office/drawing/2014/main" id="{910734A9-6890-4AA8-94B6-9315E6C89009}"/>
              </a:ext>
            </a:extLst>
          </p:cNvPr>
          <p:cNvPicPr>
            <a:picLocks noGrp="1" noChangeAspect="1"/>
          </p:cNvPicPr>
          <p:nvPr>
            <p:ph idx="1"/>
          </p:nvPr>
        </p:nvPicPr>
        <p:blipFill>
          <a:blip r:embed="rId2"/>
          <a:stretch>
            <a:fillRect/>
          </a:stretch>
        </p:blipFill>
        <p:spPr>
          <a:xfrm>
            <a:off x="3581399" y="1803362"/>
            <a:ext cx="7553325" cy="4099628"/>
          </a:xfrm>
        </p:spPr>
      </p:pic>
      <p:sp>
        <p:nvSpPr>
          <p:cNvPr id="7" name="TextBox 6">
            <a:extLst>
              <a:ext uri="{FF2B5EF4-FFF2-40B4-BE49-F238E27FC236}">
                <a16:creationId xmlns:a16="http://schemas.microsoft.com/office/drawing/2014/main" id="{F12F3F30-47D0-4981-A973-AD9135A43A62}"/>
              </a:ext>
            </a:extLst>
          </p:cNvPr>
          <p:cNvSpPr txBox="1"/>
          <p:nvPr/>
        </p:nvSpPr>
        <p:spPr>
          <a:xfrm>
            <a:off x="612140" y="1803362"/>
            <a:ext cx="2673985" cy="4510156"/>
          </a:xfrm>
          <a:prstGeom prst="rect">
            <a:avLst/>
          </a:prstGeom>
          <a:noFill/>
        </p:spPr>
        <p:txBody>
          <a:bodyPr wrap="square">
            <a:normAutofit/>
          </a:bodyPr>
          <a:lstStyle/>
          <a:p>
            <a:pPr marL="285750" indent="-285750">
              <a:buFont typeface="Arial" panose="020B0604020202020204" pitchFamily="34" charset="0"/>
              <a:buChar char="•"/>
            </a:pPr>
            <a:r>
              <a:rPr lang="en-US" dirty="0"/>
              <a:t>Hover over the line joining the two tables and see the relationship that was created.</a:t>
            </a:r>
          </a:p>
          <a:p>
            <a:pPr marL="285750" indent="-285750" algn="l">
              <a:buFont typeface="Arial" panose="020B0604020202020204" pitchFamily="34" charset="0"/>
              <a:buChar char="•"/>
            </a:pPr>
            <a:r>
              <a:rPr lang="en-US" dirty="0"/>
              <a:t>Return to </a:t>
            </a:r>
            <a:r>
              <a:rPr lang="en-US" i="1" dirty="0"/>
              <a:t>Report</a:t>
            </a:r>
            <a:r>
              <a:rPr lang="en-US" dirty="0"/>
              <a:t> view and</a:t>
            </a:r>
          </a:p>
          <a:p>
            <a:pPr marL="285750" indent="-285750" algn="l">
              <a:buFont typeface="Arial" panose="020B0604020202020204" pitchFamily="34" charset="0"/>
              <a:buChar char="•"/>
            </a:pPr>
            <a:r>
              <a:rPr lang="en-US" dirty="0"/>
              <a:t>Go ahead and build our report.</a:t>
            </a:r>
          </a:p>
          <a:p>
            <a:pPr marL="285750" indent="-285750" algn="l">
              <a:buFont typeface="Arial" panose="020B0604020202020204" pitchFamily="34" charset="0"/>
              <a:buChar char="•"/>
            </a:pPr>
            <a:r>
              <a:rPr lang="en-US" dirty="0"/>
              <a:t>We have a wide variety of visuals at our disposal and additionally we can use custom visuals;</a:t>
            </a:r>
            <a:endParaRPr lang="en-ZA" dirty="0"/>
          </a:p>
        </p:txBody>
      </p:sp>
    </p:spTree>
    <p:extLst>
      <p:ext uri="{BB962C8B-B14F-4D97-AF65-F5344CB8AC3E}">
        <p14:creationId xmlns:p14="http://schemas.microsoft.com/office/powerpoint/2010/main" val="41701312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FEE80-5577-459B-A72A-7B94321AF2EA}"/>
              </a:ext>
            </a:extLst>
          </p:cNvPr>
          <p:cNvSpPr>
            <a:spLocks noGrp="1"/>
          </p:cNvSpPr>
          <p:nvPr>
            <p:ph type="title"/>
          </p:nvPr>
        </p:nvSpPr>
        <p:spPr/>
        <p:txBody>
          <a:bodyPr>
            <a:normAutofit/>
          </a:bodyPr>
          <a:lstStyle/>
          <a:p>
            <a:r>
              <a:rPr lang="en-ZA" dirty="0"/>
              <a:t>Power BI Custom Visuals</a:t>
            </a:r>
          </a:p>
        </p:txBody>
      </p:sp>
      <p:sp>
        <p:nvSpPr>
          <p:cNvPr id="3" name="Content Placeholder 2">
            <a:extLst>
              <a:ext uri="{FF2B5EF4-FFF2-40B4-BE49-F238E27FC236}">
                <a16:creationId xmlns:a16="http://schemas.microsoft.com/office/drawing/2014/main" id="{729AC1FA-3B13-4EC6-94DA-8D1DD8B7D5C4}"/>
              </a:ext>
            </a:extLst>
          </p:cNvPr>
          <p:cNvSpPr>
            <a:spLocks noGrp="1"/>
          </p:cNvSpPr>
          <p:nvPr>
            <p:ph idx="1"/>
          </p:nvPr>
        </p:nvSpPr>
        <p:spPr>
          <a:xfrm>
            <a:off x="314324" y="1690688"/>
            <a:ext cx="4366895" cy="4351338"/>
          </a:xfrm>
        </p:spPr>
        <p:txBody>
          <a:bodyPr>
            <a:normAutofit fontScale="70000" lnSpcReduction="20000"/>
          </a:bodyPr>
          <a:lstStyle/>
          <a:p>
            <a:pPr algn="just"/>
            <a:r>
              <a:rPr lang="en-US" dirty="0"/>
              <a:t>Power BI custom visuals are visuals which have been developed by either by Microsoft themselves or by the Power BI community and made available free of charge to anyone who is using Power BI Desktop.</a:t>
            </a:r>
          </a:p>
          <a:p>
            <a:pPr algn="just"/>
            <a:r>
              <a:rPr lang="en-US" dirty="0"/>
              <a:t>Click on import and, in the exercises folder, you will find the </a:t>
            </a:r>
            <a:r>
              <a:rPr lang="en-US" i="1" dirty="0"/>
              <a:t>Synoptic Panel </a:t>
            </a:r>
            <a:r>
              <a:rPr lang="en-US" dirty="0"/>
              <a:t>which is the visual that we will be using. </a:t>
            </a:r>
          </a:p>
          <a:p>
            <a:pPr algn="just"/>
            <a:r>
              <a:rPr lang="en-US" dirty="0"/>
              <a:t>Simply double‐click on it to import it.</a:t>
            </a:r>
          </a:p>
          <a:p>
            <a:pPr algn="just"/>
            <a:r>
              <a:rPr lang="en-US" dirty="0"/>
              <a:t>Once a visual is imported, you will see a new icon, which represents the imported custom visual,</a:t>
            </a:r>
          </a:p>
          <a:p>
            <a:pPr algn="just"/>
            <a:r>
              <a:rPr lang="en-US" dirty="0"/>
              <a:t>To use the custom visual, click on its icon.</a:t>
            </a:r>
            <a:endParaRPr lang="en-ZA" dirty="0"/>
          </a:p>
        </p:txBody>
      </p:sp>
      <p:pic>
        <p:nvPicPr>
          <p:cNvPr id="10" name="Picture 9">
            <a:extLst>
              <a:ext uri="{FF2B5EF4-FFF2-40B4-BE49-F238E27FC236}">
                <a16:creationId xmlns:a16="http://schemas.microsoft.com/office/drawing/2014/main" id="{1EC11188-6807-467C-BCB1-B11AF8C99B19}"/>
              </a:ext>
            </a:extLst>
          </p:cNvPr>
          <p:cNvPicPr>
            <a:picLocks noChangeAspect="1"/>
          </p:cNvPicPr>
          <p:nvPr/>
        </p:nvPicPr>
        <p:blipFill>
          <a:blip r:embed="rId2"/>
          <a:stretch>
            <a:fillRect/>
          </a:stretch>
        </p:blipFill>
        <p:spPr>
          <a:xfrm>
            <a:off x="4681220" y="1404937"/>
            <a:ext cx="7161530" cy="4565808"/>
          </a:xfrm>
          <a:prstGeom prst="rect">
            <a:avLst/>
          </a:prstGeom>
        </p:spPr>
      </p:pic>
      <p:sp>
        <p:nvSpPr>
          <p:cNvPr id="11" name="Freeform: Shape 10">
            <a:extLst>
              <a:ext uri="{FF2B5EF4-FFF2-40B4-BE49-F238E27FC236}">
                <a16:creationId xmlns:a16="http://schemas.microsoft.com/office/drawing/2014/main" id="{5BF6E941-236C-47EC-B8E4-A5BCCC6068E9}"/>
              </a:ext>
            </a:extLst>
          </p:cNvPr>
          <p:cNvSpPr/>
          <p:nvPr/>
        </p:nvSpPr>
        <p:spPr>
          <a:xfrm>
            <a:off x="6105415" y="4686300"/>
            <a:ext cx="421777" cy="475717"/>
          </a:xfrm>
          <a:custGeom>
            <a:avLst/>
            <a:gdLst>
              <a:gd name="connsiteX0" fmla="*/ 238235 w 421777"/>
              <a:gd name="connsiteY0" fmla="*/ 0 h 475717"/>
              <a:gd name="connsiteX1" fmla="*/ 285860 w 421777"/>
              <a:gd name="connsiteY1" fmla="*/ 9525 h 475717"/>
              <a:gd name="connsiteX2" fmla="*/ 323960 w 421777"/>
              <a:gd name="connsiteY2" fmla="*/ 47625 h 475717"/>
              <a:gd name="connsiteX3" fmla="*/ 371585 w 421777"/>
              <a:gd name="connsiteY3" fmla="*/ 76200 h 475717"/>
              <a:gd name="connsiteX4" fmla="*/ 400160 w 421777"/>
              <a:gd name="connsiteY4" fmla="*/ 123825 h 475717"/>
              <a:gd name="connsiteX5" fmla="*/ 352535 w 421777"/>
              <a:gd name="connsiteY5" fmla="*/ 457200 h 475717"/>
              <a:gd name="connsiteX6" fmla="*/ 19160 w 421777"/>
              <a:gd name="connsiteY6" fmla="*/ 400050 h 475717"/>
              <a:gd name="connsiteX7" fmla="*/ 9635 w 421777"/>
              <a:gd name="connsiteY7" fmla="*/ 371475 h 475717"/>
              <a:gd name="connsiteX8" fmla="*/ 110 w 421777"/>
              <a:gd name="connsiteY8" fmla="*/ 285750 h 475717"/>
              <a:gd name="connsiteX9" fmla="*/ 19160 w 421777"/>
              <a:gd name="connsiteY9" fmla="*/ 123825 h 475717"/>
              <a:gd name="connsiteX10" fmla="*/ 85835 w 421777"/>
              <a:gd name="connsiteY10" fmla="*/ 57150 h 475717"/>
              <a:gd name="connsiteX11" fmla="*/ 162035 w 421777"/>
              <a:gd name="connsiteY11" fmla="*/ 38100 h 475717"/>
              <a:gd name="connsiteX12" fmla="*/ 190610 w 421777"/>
              <a:gd name="connsiteY12" fmla="*/ 28575 h 475717"/>
              <a:gd name="connsiteX13" fmla="*/ 400160 w 421777"/>
              <a:gd name="connsiteY13" fmla="*/ 28575 h 475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21777" h="475717">
                <a:moveTo>
                  <a:pt x="238235" y="0"/>
                </a:moveTo>
                <a:cubicBezTo>
                  <a:pt x="254110" y="3175"/>
                  <a:pt x="271708" y="1663"/>
                  <a:pt x="285860" y="9525"/>
                </a:cubicBezTo>
                <a:cubicBezTo>
                  <a:pt x="301560" y="18247"/>
                  <a:pt x="309783" y="36598"/>
                  <a:pt x="323960" y="47625"/>
                </a:cubicBezTo>
                <a:cubicBezTo>
                  <a:pt x="338573" y="58991"/>
                  <a:pt x="355710" y="66675"/>
                  <a:pt x="371585" y="76200"/>
                </a:cubicBezTo>
                <a:cubicBezTo>
                  <a:pt x="381110" y="92075"/>
                  <a:pt x="399673" y="105318"/>
                  <a:pt x="400160" y="123825"/>
                </a:cubicBezTo>
                <a:cubicBezTo>
                  <a:pt x="408244" y="431025"/>
                  <a:pt x="465413" y="381948"/>
                  <a:pt x="352535" y="457200"/>
                </a:cubicBezTo>
                <a:cubicBezTo>
                  <a:pt x="-27294" y="434857"/>
                  <a:pt x="60107" y="543363"/>
                  <a:pt x="19160" y="400050"/>
                </a:cubicBezTo>
                <a:cubicBezTo>
                  <a:pt x="16402" y="390396"/>
                  <a:pt x="12810" y="381000"/>
                  <a:pt x="9635" y="371475"/>
                </a:cubicBezTo>
                <a:cubicBezTo>
                  <a:pt x="6460" y="342900"/>
                  <a:pt x="-995" y="314480"/>
                  <a:pt x="110" y="285750"/>
                </a:cubicBezTo>
                <a:cubicBezTo>
                  <a:pt x="2199" y="231443"/>
                  <a:pt x="77" y="174712"/>
                  <a:pt x="19160" y="123825"/>
                </a:cubicBezTo>
                <a:cubicBezTo>
                  <a:pt x="30196" y="94395"/>
                  <a:pt x="55343" y="64773"/>
                  <a:pt x="85835" y="57150"/>
                </a:cubicBezTo>
                <a:cubicBezTo>
                  <a:pt x="111235" y="50800"/>
                  <a:pt x="136776" y="44989"/>
                  <a:pt x="162035" y="38100"/>
                </a:cubicBezTo>
                <a:cubicBezTo>
                  <a:pt x="171721" y="35458"/>
                  <a:pt x="180578" y="28976"/>
                  <a:pt x="190610" y="28575"/>
                </a:cubicBezTo>
                <a:cubicBezTo>
                  <a:pt x="260404" y="25783"/>
                  <a:pt x="330310" y="28575"/>
                  <a:pt x="400160" y="28575"/>
                </a:cubicBezTo>
              </a:path>
            </a:pathLst>
          </a:cu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ZA"/>
          </a:p>
        </p:txBody>
      </p:sp>
    </p:spTree>
    <p:extLst>
      <p:ext uri="{BB962C8B-B14F-4D97-AF65-F5344CB8AC3E}">
        <p14:creationId xmlns:p14="http://schemas.microsoft.com/office/powerpoint/2010/main" val="6987120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19C55-1C52-4B18-B3EC-A1D1E3C64F63}"/>
              </a:ext>
            </a:extLst>
          </p:cNvPr>
          <p:cNvSpPr>
            <a:spLocks noGrp="1"/>
          </p:cNvSpPr>
          <p:nvPr>
            <p:ph type="title"/>
          </p:nvPr>
        </p:nvSpPr>
        <p:spPr/>
        <p:txBody>
          <a:bodyPr>
            <a:normAutofit/>
          </a:bodyPr>
          <a:lstStyle/>
          <a:p>
            <a:r>
              <a:rPr kumimoji="0" lang="en-US" sz="2800" b="0" i="0" u="none" strike="noStrike" kern="1200" cap="none" spc="0" normalizeH="0" baseline="0" noProof="0" dirty="0">
                <a:ln>
                  <a:noFill/>
                </a:ln>
                <a:solidFill>
                  <a:srgbClr val="0937CA"/>
                </a:solidFill>
                <a:effectLst/>
                <a:uLnTx/>
                <a:uFillTx/>
                <a:latin typeface="Calibri-Light"/>
                <a:ea typeface="+mj-ea"/>
                <a:cs typeface="+mj-cs"/>
              </a:rPr>
              <a:t>Creating a Report in Power BI Desktop</a:t>
            </a:r>
            <a:endParaRPr lang="en-ZA" sz="2800" dirty="0"/>
          </a:p>
        </p:txBody>
      </p:sp>
      <p:pic>
        <p:nvPicPr>
          <p:cNvPr id="5" name="Content Placeholder 4">
            <a:extLst>
              <a:ext uri="{FF2B5EF4-FFF2-40B4-BE49-F238E27FC236}">
                <a16:creationId xmlns:a16="http://schemas.microsoft.com/office/drawing/2014/main" id="{A69A9D0E-9F17-4B7E-B0CE-E2136223A9E1}"/>
              </a:ext>
            </a:extLst>
          </p:cNvPr>
          <p:cNvPicPr>
            <a:picLocks noGrp="1" noChangeAspect="1"/>
          </p:cNvPicPr>
          <p:nvPr>
            <p:ph idx="1"/>
          </p:nvPr>
        </p:nvPicPr>
        <p:blipFill>
          <a:blip r:embed="rId2"/>
          <a:stretch>
            <a:fillRect/>
          </a:stretch>
        </p:blipFill>
        <p:spPr>
          <a:xfrm>
            <a:off x="3187067" y="1930400"/>
            <a:ext cx="8166733" cy="4351338"/>
          </a:xfrm>
        </p:spPr>
      </p:pic>
      <p:sp>
        <p:nvSpPr>
          <p:cNvPr id="7" name="TextBox 6">
            <a:extLst>
              <a:ext uri="{FF2B5EF4-FFF2-40B4-BE49-F238E27FC236}">
                <a16:creationId xmlns:a16="http://schemas.microsoft.com/office/drawing/2014/main" id="{13B5F047-B412-4C60-85B7-305BA911300E}"/>
              </a:ext>
            </a:extLst>
          </p:cNvPr>
          <p:cNvSpPr txBox="1"/>
          <p:nvPr/>
        </p:nvSpPr>
        <p:spPr>
          <a:xfrm>
            <a:off x="231140" y="2118975"/>
            <a:ext cx="2867660" cy="4068465"/>
          </a:xfrm>
          <a:prstGeom prst="rect">
            <a:avLst/>
          </a:prstGeom>
          <a:noFill/>
        </p:spPr>
        <p:txBody>
          <a:bodyPr wrap="square">
            <a:normAutofit/>
          </a:bodyPr>
          <a:lstStyle/>
          <a:p>
            <a:pPr marL="285750" indent="-285750">
              <a:buFont typeface="Arial" panose="020B0604020202020204" pitchFamily="34" charset="0"/>
              <a:buChar char="•"/>
            </a:pPr>
            <a:r>
              <a:rPr lang="en-US" dirty="0"/>
              <a:t>To get an idea of how the custom visual works, let us look at the completed report that we will be creating.</a:t>
            </a:r>
            <a:endParaRPr lang="en-ZA" dirty="0"/>
          </a:p>
        </p:txBody>
      </p:sp>
    </p:spTree>
    <p:extLst>
      <p:ext uri="{BB962C8B-B14F-4D97-AF65-F5344CB8AC3E}">
        <p14:creationId xmlns:p14="http://schemas.microsoft.com/office/powerpoint/2010/main" val="5357001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CDD1D-0605-41DC-B6A9-859E46F2D5FA}"/>
              </a:ext>
            </a:extLst>
          </p:cNvPr>
          <p:cNvSpPr>
            <a:spLocks noGrp="1"/>
          </p:cNvSpPr>
          <p:nvPr>
            <p:ph type="title"/>
          </p:nvPr>
        </p:nvSpPr>
        <p:spPr/>
        <p:txBody>
          <a:bodyPr/>
          <a:lstStyle/>
          <a:p>
            <a:r>
              <a:rPr lang="en-ZA" dirty="0"/>
              <a:t>Synoptic Panel custom visual</a:t>
            </a:r>
          </a:p>
        </p:txBody>
      </p:sp>
      <p:sp>
        <p:nvSpPr>
          <p:cNvPr id="3" name="Content Placeholder 2">
            <a:extLst>
              <a:ext uri="{FF2B5EF4-FFF2-40B4-BE49-F238E27FC236}">
                <a16:creationId xmlns:a16="http://schemas.microsoft.com/office/drawing/2014/main" id="{501A02AF-7A2E-4128-9153-42E480C65793}"/>
              </a:ext>
            </a:extLst>
          </p:cNvPr>
          <p:cNvSpPr>
            <a:spLocks noGrp="1"/>
          </p:cNvSpPr>
          <p:nvPr>
            <p:ph idx="1"/>
          </p:nvPr>
        </p:nvSpPr>
        <p:spPr>
          <a:xfrm>
            <a:off x="838200" y="1825625"/>
            <a:ext cx="3296920" cy="4351338"/>
          </a:xfrm>
        </p:spPr>
        <p:txBody>
          <a:bodyPr>
            <a:normAutofit fontScale="92500" lnSpcReduction="10000"/>
          </a:bodyPr>
          <a:lstStyle/>
          <a:p>
            <a:pPr algn="l"/>
            <a:r>
              <a:rPr lang="en-US" dirty="0"/>
              <a:t>The Synoptic Panel custom visual is designed to display a data driven graphic.</a:t>
            </a:r>
          </a:p>
          <a:p>
            <a:pPr algn="l"/>
            <a:r>
              <a:rPr lang="en-US" dirty="0"/>
              <a:t>The graphic must be saved in SVG format. </a:t>
            </a:r>
          </a:p>
          <a:p>
            <a:pPr algn="l"/>
            <a:r>
              <a:rPr lang="en-US" dirty="0"/>
              <a:t>SVG (Scalable Vector Graphics) is web graphic format which, unlike most web graphic formats, is vector based.</a:t>
            </a:r>
            <a:endParaRPr lang="en-ZA" dirty="0"/>
          </a:p>
        </p:txBody>
      </p:sp>
      <p:pic>
        <p:nvPicPr>
          <p:cNvPr id="5" name="Picture 4">
            <a:extLst>
              <a:ext uri="{FF2B5EF4-FFF2-40B4-BE49-F238E27FC236}">
                <a16:creationId xmlns:a16="http://schemas.microsoft.com/office/drawing/2014/main" id="{5B67A378-292A-4861-A5BD-324B72908631}"/>
              </a:ext>
            </a:extLst>
          </p:cNvPr>
          <p:cNvPicPr>
            <a:picLocks noChangeAspect="1"/>
          </p:cNvPicPr>
          <p:nvPr/>
        </p:nvPicPr>
        <p:blipFill>
          <a:blip r:embed="rId2"/>
          <a:stretch>
            <a:fillRect/>
          </a:stretch>
        </p:blipFill>
        <p:spPr>
          <a:xfrm>
            <a:off x="4259491" y="1784986"/>
            <a:ext cx="6774269" cy="4293744"/>
          </a:xfrm>
          <a:prstGeom prst="rect">
            <a:avLst/>
          </a:prstGeom>
        </p:spPr>
      </p:pic>
    </p:spTree>
    <p:extLst>
      <p:ext uri="{BB962C8B-B14F-4D97-AF65-F5344CB8AC3E}">
        <p14:creationId xmlns:p14="http://schemas.microsoft.com/office/powerpoint/2010/main" val="38379774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1859D-9B99-4F2F-8F70-F87241E0CEB4}"/>
              </a:ext>
            </a:extLst>
          </p:cNvPr>
          <p:cNvSpPr>
            <a:spLocks noGrp="1"/>
          </p:cNvSpPr>
          <p:nvPr>
            <p:ph type="title"/>
          </p:nvPr>
        </p:nvSpPr>
        <p:spPr/>
        <p:txBody>
          <a:bodyPr/>
          <a:lstStyle/>
          <a:p>
            <a:r>
              <a:rPr lang="en-US" dirty="0"/>
              <a:t>Scalable Vector Graphics</a:t>
            </a:r>
            <a:endParaRPr lang="en-ZA" dirty="0"/>
          </a:p>
        </p:txBody>
      </p:sp>
      <p:sp>
        <p:nvSpPr>
          <p:cNvPr id="3" name="Content Placeholder 2">
            <a:extLst>
              <a:ext uri="{FF2B5EF4-FFF2-40B4-BE49-F238E27FC236}">
                <a16:creationId xmlns:a16="http://schemas.microsoft.com/office/drawing/2014/main" id="{545EF173-825B-47A6-8563-66807C357B0B}"/>
              </a:ext>
            </a:extLst>
          </p:cNvPr>
          <p:cNvSpPr>
            <a:spLocks noGrp="1"/>
          </p:cNvSpPr>
          <p:nvPr>
            <p:ph idx="1"/>
          </p:nvPr>
        </p:nvSpPr>
        <p:spPr>
          <a:xfrm>
            <a:off x="838200" y="1825625"/>
            <a:ext cx="3076575" cy="4351338"/>
          </a:xfrm>
        </p:spPr>
        <p:txBody>
          <a:bodyPr>
            <a:normAutofit fontScale="70000" lnSpcReduction="20000"/>
          </a:bodyPr>
          <a:lstStyle/>
          <a:p>
            <a:r>
              <a:rPr lang="en-US" dirty="0"/>
              <a:t>SVG requires you to create a correspondence between the named shapes within the SVG file and the entries in one of the columns within your dataset.</a:t>
            </a:r>
          </a:p>
          <a:p>
            <a:r>
              <a:rPr lang="en-US" dirty="0"/>
              <a:t>If we go back to the report and hover over front left door within the graphic, the tooltip displays "Front L Door"; and we can see that, in the entire fleet, there is a total of 22 cars which have scratches on that part of  the vehicle.</a:t>
            </a:r>
            <a:endParaRPr lang="en-ZA" dirty="0"/>
          </a:p>
        </p:txBody>
      </p:sp>
      <p:pic>
        <p:nvPicPr>
          <p:cNvPr id="5" name="Picture 4">
            <a:extLst>
              <a:ext uri="{FF2B5EF4-FFF2-40B4-BE49-F238E27FC236}">
                <a16:creationId xmlns:a16="http://schemas.microsoft.com/office/drawing/2014/main" id="{6072D466-558F-456D-A331-22B924E5D5E9}"/>
              </a:ext>
            </a:extLst>
          </p:cNvPr>
          <p:cNvPicPr>
            <a:picLocks noChangeAspect="1"/>
          </p:cNvPicPr>
          <p:nvPr/>
        </p:nvPicPr>
        <p:blipFill>
          <a:blip r:embed="rId2"/>
          <a:stretch>
            <a:fillRect/>
          </a:stretch>
        </p:blipFill>
        <p:spPr>
          <a:xfrm>
            <a:off x="4057828" y="2278380"/>
            <a:ext cx="2609493" cy="3621143"/>
          </a:xfrm>
          <a:prstGeom prst="rect">
            <a:avLst/>
          </a:prstGeom>
        </p:spPr>
      </p:pic>
      <p:sp>
        <p:nvSpPr>
          <p:cNvPr id="7" name="TextBox 6">
            <a:extLst>
              <a:ext uri="{FF2B5EF4-FFF2-40B4-BE49-F238E27FC236}">
                <a16:creationId xmlns:a16="http://schemas.microsoft.com/office/drawing/2014/main" id="{EE740D07-C0DB-4E46-82FC-6D16B0484057}"/>
              </a:ext>
            </a:extLst>
          </p:cNvPr>
          <p:cNvSpPr txBox="1"/>
          <p:nvPr/>
        </p:nvSpPr>
        <p:spPr>
          <a:xfrm>
            <a:off x="7619405" y="1027906"/>
            <a:ext cx="3458170" cy="1477328"/>
          </a:xfrm>
          <a:prstGeom prst="rect">
            <a:avLst/>
          </a:prstGeom>
          <a:noFill/>
        </p:spPr>
        <p:txBody>
          <a:bodyPr wrap="square">
            <a:spAutoFit/>
          </a:bodyPr>
          <a:lstStyle/>
          <a:p>
            <a:r>
              <a:rPr lang="en-US" dirty="0">
                <a:solidFill>
                  <a:srgbClr val="FFC000"/>
                </a:solidFill>
                <a:highlight>
                  <a:srgbClr val="000080"/>
                </a:highlight>
              </a:rPr>
              <a:t>Each of the areas</a:t>
            </a:r>
          </a:p>
          <a:p>
            <a:r>
              <a:rPr lang="en-US" dirty="0">
                <a:solidFill>
                  <a:srgbClr val="FFC000"/>
                </a:solidFill>
                <a:highlight>
                  <a:srgbClr val="000080"/>
                </a:highlight>
              </a:rPr>
              <a:t>which are </a:t>
            </a:r>
            <a:r>
              <a:rPr lang="en-US" dirty="0" err="1">
                <a:solidFill>
                  <a:srgbClr val="FFC000"/>
                </a:solidFill>
                <a:highlight>
                  <a:srgbClr val="000080"/>
                </a:highlight>
              </a:rPr>
              <a:t>coloured</a:t>
            </a:r>
            <a:r>
              <a:rPr lang="en-US" dirty="0">
                <a:solidFill>
                  <a:srgbClr val="FFC000"/>
                </a:solidFill>
                <a:highlight>
                  <a:srgbClr val="000080"/>
                </a:highlight>
              </a:rPr>
              <a:t> has a name (and SVG ID) which corresponds to one of the entries that we can see in the damage column.</a:t>
            </a:r>
            <a:endParaRPr lang="en-ZA" dirty="0">
              <a:solidFill>
                <a:srgbClr val="FFC000"/>
              </a:solidFill>
              <a:highlight>
                <a:srgbClr val="000080"/>
              </a:highlight>
            </a:endParaRPr>
          </a:p>
        </p:txBody>
      </p:sp>
      <p:pic>
        <p:nvPicPr>
          <p:cNvPr id="9" name="Picture 8">
            <a:extLst>
              <a:ext uri="{FF2B5EF4-FFF2-40B4-BE49-F238E27FC236}">
                <a16:creationId xmlns:a16="http://schemas.microsoft.com/office/drawing/2014/main" id="{84065AD9-24E0-41ED-8675-FACA8CD35CAD}"/>
              </a:ext>
            </a:extLst>
          </p:cNvPr>
          <p:cNvPicPr>
            <a:picLocks noChangeAspect="1"/>
          </p:cNvPicPr>
          <p:nvPr/>
        </p:nvPicPr>
        <p:blipFill>
          <a:blip r:embed="rId3"/>
          <a:stretch>
            <a:fillRect/>
          </a:stretch>
        </p:blipFill>
        <p:spPr>
          <a:xfrm>
            <a:off x="6602070" y="2505234"/>
            <a:ext cx="5492840" cy="3089722"/>
          </a:xfrm>
          <a:prstGeom prst="rect">
            <a:avLst/>
          </a:prstGeom>
        </p:spPr>
      </p:pic>
    </p:spTree>
    <p:extLst>
      <p:ext uri="{BB962C8B-B14F-4D97-AF65-F5344CB8AC3E}">
        <p14:creationId xmlns:p14="http://schemas.microsoft.com/office/powerpoint/2010/main" val="4348214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642DD-1F66-4C44-94B2-205FA942D6F6}"/>
              </a:ext>
            </a:extLst>
          </p:cNvPr>
          <p:cNvSpPr>
            <a:spLocks noGrp="1"/>
          </p:cNvSpPr>
          <p:nvPr>
            <p:ph type="title"/>
          </p:nvPr>
        </p:nvSpPr>
        <p:spPr>
          <a:xfrm>
            <a:off x="926977" y="2673319"/>
            <a:ext cx="10515600" cy="1325563"/>
          </a:xfrm>
        </p:spPr>
        <p:txBody>
          <a:bodyPr/>
          <a:lstStyle/>
          <a:p>
            <a:pPr algn="ctr"/>
            <a:r>
              <a:rPr lang="en-ZA" dirty="0"/>
              <a:t>Power BI Steps</a:t>
            </a:r>
          </a:p>
        </p:txBody>
      </p:sp>
    </p:spTree>
    <p:extLst>
      <p:ext uri="{BB962C8B-B14F-4D97-AF65-F5344CB8AC3E}">
        <p14:creationId xmlns:p14="http://schemas.microsoft.com/office/powerpoint/2010/main" val="2153127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C7354-CCF3-4C5B-906D-86169E1AFE7C}"/>
              </a:ext>
            </a:extLst>
          </p:cNvPr>
          <p:cNvSpPr>
            <a:spLocks noGrp="1"/>
          </p:cNvSpPr>
          <p:nvPr>
            <p:ph type="title"/>
          </p:nvPr>
        </p:nvSpPr>
        <p:spPr/>
        <p:txBody>
          <a:bodyPr>
            <a:normAutofit/>
          </a:bodyPr>
          <a:lstStyle/>
          <a:p>
            <a:r>
              <a:rPr lang="en-ZA" dirty="0"/>
              <a:t>Populating the Synoptic Panel</a:t>
            </a:r>
          </a:p>
        </p:txBody>
      </p:sp>
      <p:sp>
        <p:nvSpPr>
          <p:cNvPr id="3" name="Content Placeholder 2">
            <a:extLst>
              <a:ext uri="{FF2B5EF4-FFF2-40B4-BE49-F238E27FC236}">
                <a16:creationId xmlns:a16="http://schemas.microsoft.com/office/drawing/2014/main" id="{1164B0D4-0082-43C5-937F-9EA10E892C10}"/>
              </a:ext>
            </a:extLst>
          </p:cNvPr>
          <p:cNvSpPr>
            <a:spLocks noGrp="1"/>
          </p:cNvSpPr>
          <p:nvPr>
            <p:ph idx="1"/>
          </p:nvPr>
        </p:nvSpPr>
        <p:spPr>
          <a:xfrm>
            <a:off x="762000" y="1690688"/>
            <a:ext cx="3381375" cy="4351338"/>
          </a:xfrm>
        </p:spPr>
        <p:txBody>
          <a:bodyPr>
            <a:normAutofit fontScale="85000" lnSpcReduction="20000"/>
          </a:bodyPr>
          <a:lstStyle/>
          <a:p>
            <a:r>
              <a:rPr lang="en-US" dirty="0"/>
              <a:t>Our visual requires two key fields: </a:t>
            </a:r>
            <a:r>
              <a:rPr lang="en-US" i="1" dirty="0"/>
              <a:t>Category</a:t>
            </a:r>
            <a:r>
              <a:rPr lang="en-US" dirty="0"/>
              <a:t> and </a:t>
            </a:r>
            <a:r>
              <a:rPr lang="en-US" i="1" dirty="0"/>
              <a:t>Measure</a:t>
            </a:r>
            <a:r>
              <a:rPr lang="en-US" dirty="0"/>
              <a:t>. </a:t>
            </a:r>
          </a:p>
          <a:p>
            <a:r>
              <a:rPr lang="en-US" dirty="0"/>
              <a:t>First, we need the </a:t>
            </a:r>
            <a:r>
              <a:rPr lang="en-US" i="1" dirty="0"/>
              <a:t>Damage</a:t>
            </a:r>
            <a:r>
              <a:rPr lang="en-US" dirty="0"/>
              <a:t> field from the Damage table to go into the </a:t>
            </a:r>
            <a:r>
              <a:rPr lang="en-US" b="1" dirty="0"/>
              <a:t>Category</a:t>
            </a:r>
            <a:r>
              <a:rPr lang="en-US" dirty="0"/>
              <a:t> field of the visual.</a:t>
            </a:r>
          </a:p>
          <a:p>
            <a:r>
              <a:rPr lang="en-US" dirty="0"/>
              <a:t>This is the field which will supply the text labels to be displayed on the shapes indicating the different areas of damage on the car.</a:t>
            </a:r>
            <a:endParaRPr lang="en-ZA" dirty="0"/>
          </a:p>
        </p:txBody>
      </p:sp>
      <p:pic>
        <p:nvPicPr>
          <p:cNvPr id="5" name="Picture 4">
            <a:extLst>
              <a:ext uri="{FF2B5EF4-FFF2-40B4-BE49-F238E27FC236}">
                <a16:creationId xmlns:a16="http://schemas.microsoft.com/office/drawing/2014/main" id="{1CA82D6B-77AE-4893-BA55-3650EF021511}"/>
              </a:ext>
            </a:extLst>
          </p:cNvPr>
          <p:cNvPicPr>
            <a:picLocks noChangeAspect="1"/>
          </p:cNvPicPr>
          <p:nvPr/>
        </p:nvPicPr>
        <p:blipFill>
          <a:blip r:embed="rId2"/>
          <a:stretch>
            <a:fillRect/>
          </a:stretch>
        </p:blipFill>
        <p:spPr>
          <a:xfrm>
            <a:off x="4313754" y="1690688"/>
            <a:ext cx="7469746" cy="4192073"/>
          </a:xfrm>
          <a:prstGeom prst="rect">
            <a:avLst/>
          </a:prstGeom>
        </p:spPr>
      </p:pic>
    </p:spTree>
    <p:extLst>
      <p:ext uri="{BB962C8B-B14F-4D97-AF65-F5344CB8AC3E}">
        <p14:creationId xmlns:p14="http://schemas.microsoft.com/office/powerpoint/2010/main" val="38973798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074AA-A9EF-44BA-AEAB-5814EC752E42}"/>
              </a:ext>
            </a:extLst>
          </p:cNvPr>
          <p:cNvSpPr>
            <a:spLocks noGrp="1"/>
          </p:cNvSpPr>
          <p:nvPr>
            <p:ph type="title"/>
          </p:nvPr>
        </p:nvSpPr>
        <p:spPr/>
        <p:txBody>
          <a:bodyPr>
            <a:normAutofit/>
          </a:bodyPr>
          <a:lstStyle/>
          <a:p>
            <a:r>
              <a:rPr lang="en-ZA" dirty="0"/>
              <a:t>Populating the Synoptic Panel</a:t>
            </a:r>
          </a:p>
        </p:txBody>
      </p:sp>
      <p:sp>
        <p:nvSpPr>
          <p:cNvPr id="3" name="Content Placeholder 2">
            <a:extLst>
              <a:ext uri="{FF2B5EF4-FFF2-40B4-BE49-F238E27FC236}">
                <a16:creationId xmlns:a16="http://schemas.microsoft.com/office/drawing/2014/main" id="{310BDF51-0C60-40E1-8A8F-C4BE4F9B4044}"/>
              </a:ext>
            </a:extLst>
          </p:cNvPr>
          <p:cNvSpPr>
            <a:spLocks noGrp="1"/>
          </p:cNvSpPr>
          <p:nvPr>
            <p:ph idx="1"/>
          </p:nvPr>
        </p:nvSpPr>
        <p:spPr>
          <a:xfrm>
            <a:off x="838200" y="1825625"/>
            <a:ext cx="3144520" cy="4351338"/>
          </a:xfrm>
        </p:spPr>
        <p:txBody>
          <a:bodyPr/>
          <a:lstStyle/>
          <a:p>
            <a:r>
              <a:rPr lang="en-US" dirty="0"/>
              <a:t>Click on the visual and drag the </a:t>
            </a:r>
            <a:r>
              <a:rPr lang="en-US" i="1" dirty="0"/>
              <a:t>Vehicle ID</a:t>
            </a:r>
            <a:r>
              <a:rPr lang="en-US" dirty="0"/>
              <a:t> field from the Damage table into to the </a:t>
            </a:r>
            <a:r>
              <a:rPr lang="en-US" b="1" dirty="0"/>
              <a:t>Measures</a:t>
            </a:r>
            <a:r>
              <a:rPr lang="en-US" dirty="0"/>
              <a:t> field of the visual; </a:t>
            </a:r>
          </a:p>
          <a:p>
            <a:r>
              <a:rPr lang="en-US" dirty="0"/>
              <a:t>Specify that we want to count the </a:t>
            </a:r>
            <a:r>
              <a:rPr lang="en-US" i="1" dirty="0"/>
              <a:t>Vehicle ID</a:t>
            </a:r>
            <a:r>
              <a:rPr lang="en-US" dirty="0"/>
              <a:t>s;</a:t>
            </a:r>
          </a:p>
          <a:p>
            <a:endParaRPr lang="en-ZA" dirty="0"/>
          </a:p>
        </p:txBody>
      </p:sp>
      <p:pic>
        <p:nvPicPr>
          <p:cNvPr id="5" name="Picture 4">
            <a:extLst>
              <a:ext uri="{FF2B5EF4-FFF2-40B4-BE49-F238E27FC236}">
                <a16:creationId xmlns:a16="http://schemas.microsoft.com/office/drawing/2014/main" id="{22020289-89D2-4915-8CF8-FFF0263EEEC9}"/>
              </a:ext>
            </a:extLst>
          </p:cNvPr>
          <p:cNvPicPr>
            <a:picLocks noChangeAspect="1"/>
          </p:cNvPicPr>
          <p:nvPr/>
        </p:nvPicPr>
        <p:blipFill>
          <a:blip r:embed="rId2"/>
          <a:stretch>
            <a:fillRect/>
          </a:stretch>
        </p:blipFill>
        <p:spPr>
          <a:xfrm>
            <a:off x="4244340" y="1536064"/>
            <a:ext cx="7735711" cy="4351337"/>
          </a:xfrm>
          <a:prstGeom prst="rect">
            <a:avLst/>
          </a:prstGeom>
        </p:spPr>
      </p:pic>
    </p:spTree>
    <p:extLst>
      <p:ext uri="{BB962C8B-B14F-4D97-AF65-F5344CB8AC3E}">
        <p14:creationId xmlns:p14="http://schemas.microsoft.com/office/powerpoint/2010/main" val="3708599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846E7-137F-4605-B301-3621F7B58501}"/>
              </a:ext>
            </a:extLst>
          </p:cNvPr>
          <p:cNvSpPr>
            <a:spLocks noGrp="1"/>
          </p:cNvSpPr>
          <p:nvPr>
            <p:ph type="title"/>
          </p:nvPr>
        </p:nvSpPr>
        <p:spPr/>
        <p:txBody>
          <a:bodyPr/>
          <a:lstStyle/>
          <a:p>
            <a:r>
              <a:rPr lang="en-ZA" dirty="0"/>
              <a:t>Populating the Synoptic Panel</a:t>
            </a:r>
          </a:p>
        </p:txBody>
      </p:sp>
      <p:sp>
        <p:nvSpPr>
          <p:cNvPr id="3" name="Content Placeholder 2">
            <a:extLst>
              <a:ext uri="{FF2B5EF4-FFF2-40B4-BE49-F238E27FC236}">
                <a16:creationId xmlns:a16="http://schemas.microsoft.com/office/drawing/2014/main" id="{EF679BE8-2093-4A1C-811A-6813A38C4610}"/>
              </a:ext>
            </a:extLst>
          </p:cNvPr>
          <p:cNvSpPr>
            <a:spLocks noGrp="1"/>
          </p:cNvSpPr>
          <p:nvPr>
            <p:ph idx="1"/>
          </p:nvPr>
        </p:nvSpPr>
        <p:spPr>
          <a:xfrm>
            <a:off x="838200" y="1825625"/>
            <a:ext cx="3467100" cy="4351338"/>
          </a:xfrm>
        </p:spPr>
        <p:txBody>
          <a:bodyPr>
            <a:normAutofit fontScale="77500" lnSpcReduction="20000"/>
          </a:bodyPr>
          <a:lstStyle/>
          <a:p>
            <a:r>
              <a:rPr lang="en-US" dirty="0"/>
              <a:t>To get a graphic into the visual; and there are a couple of buttons on the visual for this purpose: </a:t>
            </a:r>
          </a:p>
          <a:p>
            <a:r>
              <a:rPr lang="en-US" dirty="0"/>
              <a:t>We can either select </a:t>
            </a:r>
            <a:r>
              <a:rPr lang="en-US" b="1" dirty="0"/>
              <a:t>Local Maps</a:t>
            </a:r>
            <a:r>
              <a:rPr lang="en-US" dirty="0"/>
              <a:t>, a graphic of our own choosing; or we can use a graphic from the Gallery supplied by the creators of the visual</a:t>
            </a:r>
          </a:p>
          <a:p>
            <a:r>
              <a:rPr lang="en-US" dirty="0"/>
              <a:t>Select your own image; </a:t>
            </a:r>
          </a:p>
          <a:p>
            <a:r>
              <a:rPr lang="en-US" dirty="0"/>
              <a:t>Click on the </a:t>
            </a:r>
            <a:r>
              <a:rPr lang="en-US" b="1" dirty="0"/>
              <a:t>Local Map </a:t>
            </a:r>
            <a:r>
              <a:rPr lang="en-US" dirty="0"/>
              <a:t>button, navigate to the exercises folder and select our SVG file (Car </a:t>
            </a:r>
            <a:r>
              <a:rPr lang="en-US" dirty="0" err="1"/>
              <a:t>damage.svg</a:t>
            </a:r>
            <a:r>
              <a:rPr lang="en-US" dirty="0"/>
              <a:t>).</a:t>
            </a:r>
            <a:endParaRPr lang="en-ZA" dirty="0"/>
          </a:p>
        </p:txBody>
      </p:sp>
      <p:pic>
        <p:nvPicPr>
          <p:cNvPr id="7" name="Picture 6">
            <a:extLst>
              <a:ext uri="{FF2B5EF4-FFF2-40B4-BE49-F238E27FC236}">
                <a16:creationId xmlns:a16="http://schemas.microsoft.com/office/drawing/2014/main" id="{098DD90C-CECF-4F6E-A68E-8CB0001FA370}"/>
              </a:ext>
            </a:extLst>
          </p:cNvPr>
          <p:cNvPicPr>
            <a:picLocks noChangeAspect="1"/>
          </p:cNvPicPr>
          <p:nvPr/>
        </p:nvPicPr>
        <p:blipFill>
          <a:blip r:embed="rId2"/>
          <a:stretch>
            <a:fillRect/>
          </a:stretch>
        </p:blipFill>
        <p:spPr>
          <a:xfrm>
            <a:off x="4675187" y="1638300"/>
            <a:ext cx="4770537" cy="3581400"/>
          </a:xfrm>
          <a:prstGeom prst="rect">
            <a:avLst/>
          </a:prstGeom>
        </p:spPr>
      </p:pic>
    </p:spTree>
    <p:extLst>
      <p:ext uri="{BB962C8B-B14F-4D97-AF65-F5344CB8AC3E}">
        <p14:creationId xmlns:p14="http://schemas.microsoft.com/office/powerpoint/2010/main" val="36562508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64324-8187-41D5-92D0-931F54131599}"/>
              </a:ext>
            </a:extLst>
          </p:cNvPr>
          <p:cNvSpPr>
            <a:spLocks noGrp="1"/>
          </p:cNvSpPr>
          <p:nvPr>
            <p:ph type="title"/>
          </p:nvPr>
        </p:nvSpPr>
        <p:spPr/>
        <p:txBody>
          <a:bodyPr>
            <a:normAutofit/>
          </a:bodyPr>
          <a:lstStyle/>
          <a:p>
            <a:r>
              <a:rPr lang="en-ZA" dirty="0"/>
              <a:t>Populating the Synoptic Panel</a:t>
            </a:r>
          </a:p>
        </p:txBody>
      </p:sp>
      <p:pic>
        <p:nvPicPr>
          <p:cNvPr id="9" name="Content Placeholder 8">
            <a:extLst>
              <a:ext uri="{FF2B5EF4-FFF2-40B4-BE49-F238E27FC236}">
                <a16:creationId xmlns:a16="http://schemas.microsoft.com/office/drawing/2014/main" id="{D695C7FB-1EB7-4E38-85E0-24E8E8E38A17}"/>
              </a:ext>
            </a:extLst>
          </p:cNvPr>
          <p:cNvPicPr>
            <a:picLocks noGrp="1" noChangeAspect="1"/>
          </p:cNvPicPr>
          <p:nvPr>
            <p:ph idx="1"/>
          </p:nvPr>
        </p:nvPicPr>
        <p:blipFill>
          <a:blip r:embed="rId2"/>
          <a:stretch>
            <a:fillRect/>
          </a:stretch>
        </p:blipFill>
        <p:spPr>
          <a:xfrm>
            <a:off x="354086" y="2334388"/>
            <a:ext cx="10999714" cy="3487291"/>
          </a:xfrm>
        </p:spPr>
      </p:pic>
      <p:sp>
        <p:nvSpPr>
          <p:cNvPr id="11" name="TextBox 10">
            <a:extLst>
              <a:ext uri="{FF2B5EF4-FFF2-40B4-BE49-F238E27FC236}">
                <a16:creationId xmlns:a16="http://schemas.microsoft.com/office/drawing/2014/main" id="{7E9C2347-9E4D-4F98-B3FB-CB47D00C0EC4}"/>
              </a:ext>
            </a:extLst>
          </p:cNvPr>
          <p:cNvSpPr txBox="1"/>
          <p:nvPr/>
        </p:nvSpPr>
        <p:spPr>
          <a:xfrm>
            <a:off x="3050381" y="3234809"/>
            <a:ext cx="6100762" cy="369332"/>
          </a:xfrm>
          <a:prstGeom prst="rect">
            <a:avLst/>
          </a:prstGeom>
          <a:noFill/>
        </p:spPr>
        <p:txBody>
          <a:bodyPr wrap="square">
            <a:spAutoFit/>
          </a:bodyPr>
          <a:lstStyle/>
          <a:p>
            <a:r>
              <a:rPr lang="en-US" dirty="0"/>
              <a:t>hover over any green areas</a:t>
            </a:r>
            <a:endParaRPr lang="en-ZA" dirty="0"/>
          </a:p>
        </p:txBody>
      </p:sp>
    </p:spTree>
    <p:extLst>
      <p:ext uri="{BB962C8B-B14F-4D97-AF65-F5344CB8AC3E}">
        <p14:creationId xmlns:p14="http://schemas.microsoft.com/office/powerpoint/2010/main" val="22564677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6F48DC-6EB9-4126-B241-6493502CEA58}"/>
              </a:ext>
            </a:extLst>
          </p:cNvPr>
          <p:cNvSpPr>
            <a:spLocks noGrp="1"/>
          </p:cNvSpPr>
          <p:nvPr>
            <p:ph type="title"/>
          </p:nvPr>
        </p:nvSpPr>
        <p:spPr/>
        <p:txBody>
          <a:bodyPr/>
          <a:lstStyle/>
          <a:p>
            <a:r>
              <a:rPr lang="en-ZA" dirty="0"/>
              <a:t>display the numbers permanently </a:t>
            </a:r>
          </a:p>
        </p:txBody>
      </p:sp>
      <p:sp>
        <p:nvSpPr>
          <p:cNvPr id="3" name="Content Placeholder 2">
            <a:extLst>
              <a:ext uri="{FF2B5EF4-FFF2-40B4-BE49-F238E27FC236}">
                <a16:creationId xmlns:a16="http://schemas.microsoft.com/office/drawing/2014/main" id="{8FC16673-422B-4A1B-B7F5-7682994DBE70}"/>
              </a:ext>
            </a:extLst>
          </p:cNvPr>
          <p:cNvSpPr>
            <a:spLocks noGrp="1"/>
          </p:cNvSpPr>
          <p:nvPr>
            <p:ph idx="1"/>
          </p:nvPr>
        </p:nvSpPr>
        <p:spPr>
          <a:xfrm>
            <a:off x="838201" y="1825625"/>
            <a:ext cx="3754120" cy="4351338"/>
          </a:xfrm>
        </p:spPr>
        <p:txBody>
          <a:bodyPr>
            <a:normAutofit fontScale="85000" lnSpcReduction="20000"/>
          </a:bodyPr>
          <a:lstStyle/>
          <a:p>
            <a:r>
              <a:rPr lang="en-ZA" dirty="0"/>
              <a:t>To display the numbers permanently </a:t>
            </a:r>
            <a:r>
              <a:rPr lang="en-US" dirty="0"/>
              <a:t>switch over from the </a:t>
            </a:r>
            <a:r>
              <a:rPr lang="en-US" b="1" dirty="0"/>
              <a:t>Fields</a:t>
            </a:r>
            <a:r>
              <a:rPr lang="en-US" dirty="0"/>
              <a:t> Tab to the </a:t>
            </a:r>
            <a:r>
              <a:rPr lang="en-US" b="1" dirty="0"/>
              <a:t>Format</a:t>
            </a:r>
            <a:r>
              <a:rPr lang="en-US" dirty="0"/>
              <a:t> Tab</a:t>
            </a:r>
          </a:p>
          <a:p>
            <a:r>
              <a:rPr lang="en-US" dirty="0"/>
              <a:t>Activate and expand the </a:t>
            </a:r>
            <a:r>
              <a:rPr lang="en-US" dirty="0">
                <a:latin typeface="Courier New" panose="02070309020205020404" pitchFamily="49" charset="0"/>
                <a:cs typeface="Courier New" panose="02070309020205020404" pitchFamily="49" charset="0"/>
              </a:rPr>
              <a:t>Data Labels </a:t>
            </a:r>
            <a:r>
              <a:rPr lang="en-US" dirty="0"/>
              <a:t>option and </a:t>
            </a:r>
          </a:p>
          <a:p>
            <a:r>
              <a:rPr lang="en-US" dirty="0"/>
              <a:t>Change the Display from </a:t>
            </a:r>
            <a:r>
              <a:rPr lang="en-US" b="1" dirty="0"/>
              <a:t>Data Column </a:t>
            </a:r>
            <a:r>
              <a:rPr lang="en-US" dirty="0"/>
              <a:t>to </a:t>
            </a:r>
            <a:r>
              <a:rPr lang="en-US" b="1" dirty="0"/>
              <a:t>Data Value</a:t>
            </a:r>
            <a:r>
              <a:rPr lang="en-US" dirty="0"/>
              <a:t>.</a:t>
            </a:r>
          </a:p>
          <a:p>
            <a:r>
              <a:rPr lang="en-US" dirty="0"/>
              <a:t>Scroll down and use the arrow controls to make the text in the labels a bit larger.</a:t>
            </a:r>
            <a:endParaRPr lang="en-ZA" dirty="0"/>
          </a:p>
        </p:txBody>
      </p:sp>
      <p:pic>
        <p:nvPicPr>
          <p:cNvPr id="5" name="Picture 4">
            <a:extLst>
              <a:ext uri="{FF2B5EF4-FFF2-40B4-BE49-F238E27FC236}">
                <a16:creationId xmlns:a16="http://schemas.microsoft.com/office/drawing/2014/main" id="{FE0AC0DD-CBD7-4F4E-9C98-10FC6340645E}"/>
              </a:ext>
            </a:extLst>
          </p:cNvPr>
          <p:cNvPicPr>
            <a:picLocks noChangeAspect="1"/>
          </p:cNvPicPr>
          <p:nvPr/>
        </p:nvPicPr>
        <p:blipFill>
          <a:blip r:embed="rId2"/>
          <a:stretch>
            <a:fillRect/>
          </a:stretch>
        </p:blipFill>
        <p:spPr>
          <a:xfrm>
            <a:off x="4780650" y="1655271"/>
            <a:ext cx="6869509" cy="3547458"/>
          </a:xfrm>
          <a:prstGeom prst="rect">
            <a:avLst/>
          </a:prstGeom>
        </p:spPr>
      </p:pic>
    </p:spTree>
    <p:extLst>
      <p:ext uri="{BB962C8B-B14F-4D97-AF65-F5344CB8AC3E}">
        <p14:creationId xmlns:p14="http://schemas.microsoft.com/office/powerpoint/2010/main" val="29630908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E8542-B3B1-40C7-9875-A08037391016}"/>
              </a:ext>
            </a:extLst>
          </p:cNvPr>
          <p:cNvSpPr>
            <a:spLocks noGrp="1"/>
          </p:cNvSpPr>
          <p:nvPr>
            <p:ph type="title"/>
          </p:nvPr>
        </p:nvSpPr>
        <p:spPr/>
        <p:txBody>
          <a:bodyPr/>
          <a:lstStyle/>
          <a:p>
            <a:r>
              <a:rPr lang="en-ZA" dirty="0"/>
              <a:t>ADDING SLICERS VISUAL</a:t>
            </a:r>
          </a:p>
        </p:txBody>
      </p:sp>
      <p:sp>
        <p:nvSpPr>
          <p:cNvPr id="3" name="Content Placeholder 2">
            <a:extLst>
              <a:ext uri="{FF2B5EF4-FFF2-40B4-BE49-F238E27FC236}">
                <a16:creationId xmlns:a16="http://schemas.microsoft.com/office/drawing/2014/main" id="{C1DD8B31-23DD-438B-BD09-AFD463298698}"/>
              </a:ext>
            </a:extLst>
          </p:cNvPr>
          <p:cNvSpPr>
            <a:spLocks noGrp="1"/>
          </p:cNvSpPr>
          <p:nvPr>
            <p:ph idx="1"/>
          </p:nvPr>
        </p:nvSpPr>
        <p:spPr>
          <a:xfrm>
            <a:off x="838200" y="1825625"/>
            <a:ext cx="3267075" cy="4351338"/>
          </a:xfrm>
        </p:spPr>
        <p:txBody>
          <a:bodyPr>
            <a:normAutofit fontScale="77500" lnSpcReduction="20000"/>
          </a:bodyPr>
          <a:lstStyle/>
          <a:p>
            <a:r>
              <a:rPr lang="en-US" dirty="0"/>
              <a:t>Add some slicers which will enable the user to filter the amount of damage which is displayed on the car</a:t>
            </a:r>
          </a:p>
          <a:p>
            <a:r>
              <a:rPr lang="en-US" dirty="0"/>
              <a:t>Make the text in the slicer bigger; so, again, we go across to the </a:t>
            </a:r>
            <a:r>
              <a:rPr lang="en-US" b="1" dirty="0"/>
              <a:t>Format</a:t>
            </a:r>
            <a:r>
              <a:rPr lang="en-US" dirty="0"/>
              <a:t> Tab of the </a:t>
            </a:r>
            <a:r>
              <a:rPr lang="en-US" b="1" dirty="0"/>
              <a:t>Visualizations</a:t>
            </a:r>
            <a:r>
              <a:rPr lang="en-US" dirty="0"/>
              <a:t> pane and, this time, we expand the </a:t>
            </a:r>
            <a:r>
              <a:rPr lang="en-US" dirty="0">
                <a:latin typeface="Courier New" panose="02070309020205020404" pitchFamily="49" charset="0"/>
                <a:cs typeface="Courier New" panose="02070309020205020404" pitchFamily="49" charset="0"/>
              </a:rPr>
              <a:t>Items</a:t>
            </a:r>
            <a:r>
              <a:rPr lang="en-US" dirty="0"/>
              <a:t> section and let us make the text size 12 point, instead of the default 10.</a:t>
            </a:r>
          </a:p>
          <a:p>
            <a:r>
              <a:rPr lang="en-US" dirty="0"/>
              <a:t>Your report should look like this</a:t>
            </a:r>
            <a:endParaRPr lang="en-ZA" dirty="0"/>
          </a:p>
        </p:txBody>
      </p:sp>
      <p:pic>
        <p:nvPicPr>
          <p:cNvPr id="4" name="Picture 3">
            <a:extLst>
              <a:ext uri="{FF2B5EF4-FFF2-40B4-BE49-F238E27FC236}">
                <a16:creationId xmlns:a16="http://schemas.microsoft.com/office/drawing/2014/main" id="{902C1C64-DA1F-4CBC-A545-1E6F0AC58B1D}"/>
              </a:ext>
            </a:extLst>
          </p:cNvPr>
          <p:cNvPicPr>
            <a:picLocks noChangeAspect="1"/>
          </p:cNvPicPr>
          <p:nvPr/>
        </p:nvPicPr>
        <p:blipFill>
          <a:blip r:embed="rId2"/>
          <a:stretch>
            <a:fillRect/>
          </a:stretch>
        </p:blipFill>
        <p:spPr>
          <a:xfrm>
            <a:off x="4418612" y="1532033"/>
            <a:ext cx="7450863" cy="3964527"/>
          </a:xfrm>
          <a:prstGeom prst="rect">
            <a:avLst/>
          </a:prstGeom>
        </p:spPr>
      </p:pic>
    </p:spTree>
    <p:extLst>
      <p:ext uri="{BB962C8B-B14F-4D97-AF65-F5344CB8AC3E}">
        <p14:creationId xmlns:p14="http://schemas.microsoft.com/office/powerpoint/2010/main" val="32846434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3E9D1-0E97-4E7D-BD60-BEDACAFC9900}"/>
              </a:ext>
            </a:extLst>
          </p:cNvPr>
          <p:cNvSpPr>
            <a:spLocks noGrp="1"/>
          </p:cNvSpPr>
          <p:nvPr>
            <p:ph type="title"/>
          </p:nvPr>
        </p:nvSpPr>
        <p:spPr/>
        <p:txBody>
          <a:bodyPr/>
          <a:lstStyle/>
          <a:p>
            <a:r>
              <a:rPr lang="en-US" dirty="0"/>
              <a:t>PRACTICE</a:t>
            </a:r>
            <a:endParaRPr lang="en-ZA" dirty="0"/>
          </a:p>
        </p:txBody>
      </p:sp>
      <p:sp>
        <p:nvSpPr>
          <p:cNvPr id="3" name="Content Placeholder 2">
            <a:extLst>
              <a:ext uri="{FF2B5EF4-FFF2-40B4-BE49-F238E27FC236}">
                <a16:creationId xmlns:a16="http://schemas.microsoft.com/office/drawing/2014/main" id="{03521F77-289C-40BF-A31C-1A4D309A0928}"/>
              </a:ext>
            </a:extLst>
          </p:cNvPr>
          <p:cNvSpPr>
            <a:spLocks noGrp="1"/>
          </p:cNvSpPr>
          <p:nvPr>
            <p:ph idx="1"/>
          </p:nvPr>
        </p:nvSpPr>
        <p:spPr/>
        <p:txBody>
          <a:bodyPr/>
          <a:lstStyle/>
          <a:p>
            <a:r>
              <a:rPr lang="en-US" dirty="0"/>
              <a:t>Add other visuals to your report so that it looks like the one on the screen</a:t>
            </a:r>
          </a:p>
          <a:p>
            <a:r>
              <a:rPr lang="en-US" dirty="0"/>
              <a:t>Feel free to change colour schemes and add more visuals to make your report more appealing.</a:t>
            </a:r>
            <a:endParaRPr lang="en-ZA" dirty="0"/>
          </a:p>
        </p:txBody>
      </p:sp>
    </p:spTree>
    <p:extLst>
      <p:ext uri="{BB962C8B-B14F-4D97-AF65-F5344CB8AC3E}">
        <p14:creationId xmlns:p14="http://schemas.microsoft.com/office/powerpoint/2010/main" val="14177423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439E0-BBC0-4CEE-B6FA-8A1EDC87C432}"/>
              </a:ext>
            </a:extLst>
          </p:cNvPr>
          <p:cNvSpPr>
            <a:spLocks noGrp="1"/>
          </p:cNvSpPr>
          <p:nvPr>
            <p:ph type="title"/>
          </p:nvPr>
        </p:nvSpPr>
        <p:spPr/>
        <p:txBody>
          <a:bodyPr/>
          <a:lstStyle/>
          <a:p>
            <a:r>
              <a:rPr lang="en-US" dirty="0"/>
              <a:t>Using the Query Editor in Power BI Desktop</a:t>
            </a:r>
            <a:endParaRPr lang="en-ZA" dirty="0"/>
          </a:p>
        </p:txBody>
      </p:sp>
      <p:pic>
        <p:nvPicPr>
          <p:cNvPr id="5" name="Content Placeholder 4">
            <a:extLst>
              <a:ext uri="{FF2B5EF4-FFF2-40B4-BE49-F238E27FC236}">
                <a16:creationId xmlns:a16="http://schemas.microsoft.com/office/drawing/2014/main" id="{81F2485B-CAF9-443A-AA2B-C28B77D0EC55}"/>
              </a:ext>
            </a:extLst>
          </p:cNvPr>
          <p:cNvPicPr>
            <a:picLocks noGrp="1" noChangeAspect="1"/>
          </p:cNvPicPr>
          <p:nvPr>
            <p:ph idx="1"/>
          </p:nvPr>
        </p:nvPicPr>
        <p:blipFill>
          <a:blip r:embed="rId2"/>
          <a:stretch>
            <a:fillRect/>
          </a:stretch>
        </p:blipFill>
        <p:spPr>
          <a:xfrm>
            <a:off x="4431170" y="1847849"/>
            <a:ext cx="6731561" cy="3581401"/>
          </a:xfrm>
        </p:spPr>
      </p:pic>
      <p:sp>
        <p:nvSpPr>
          <p:cNvPr id="7" name="TextBox 6">
            <a:extLst>
              <a:ext uri="{FF2B5EF4-FFF2-40B4-BE49-F238E27FC236}">
                <a16:creationId xmlns:a16="http://schemas.microsoft.com/office/drawing/2014/main" id="{4616899E-AB20-4364-A4BA-076F7569D4E2}"/>
              </a:ext>
            </a:extLst>
          </p:cNvPr>
          <p:cNvSpPr txBox="1"/>
          <p:nvPr/>
        </p:nvSpPr>
        <p:spPr>
          <a:xfrm>
            <a:off x="838200" y="2127588"/>
            <a:ext cx="3531394" cy="2585323"/>
          </a:xfrm>
          <a:prstGeom prst="rect">
            <a:avLst/>
          </a:prstGeom>
          <a:noFill/>
        </p:spPr>
        <p:txBody>
          <a:bodyPr wrap="square">
            <a:normAutofit/>
          </a:bodyPr>
          <a:lstStyle/>
          <a:p>
            <a:pPr algn="l"/>
            <a:r>
              <a:rPr lang="en-US" dirty="0"/>
              <a:t>When you launch Power BI Desktop and look at the interface, you will probably notice that it has a very Microsoft‐like feel to it, with a Ribbon and a series of</a:t>
            </a:r>
          </a:p>
          <a:p>
            <a:pPr algn="l"/>
            <a:r>
              <a:rPr lang="en-US" dirty="0"/>
              <a:t>Tabs. </a:t>
            </a:r>
          </a:p>
          <a:p>
            <a:pPr algn="l"/>
            <a:r>
              <a:rPr lang="en-US" dirty="0"/>
              <a:t>And, as is usual on a Microsoft Ribbon, the Home Tab contains all the </a:t>
            </a:r>
            <a:r>
              <a:rPr lang="en-ZA" dirty="0"/>
              <a:t>most frequently used options.</a:t>
            </a:r>
          </a:p>
        </p:txBody>
      </p:sp>
    </p:spTree>
    <p:extLst>
      <p:ext uri="{BB962C8B-B14F-4D97-AF65-F5344CB8AC3E}">
        <p14:creationId xmlns:p14="http://schemas.microsoft.com/office/powerpoint/2010/main" val="38020417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68C0D-F656-49DD-9F0B-B6418D8FBA97}"/>
              </a:ext>
            </a:extLst>
          </p:cNvPr>
          <p:cNvSpPr>
            <a:spLocks noGrp="1"/>
          </p:cNvSpPr>
          <p:nvPr>
            <p:ph type="title"/>
          </p:nvPr>
        </p:nvSpPr>
        <p:spPr/>
        <p:txBody>
          <a:bodyPr/>
          <a:lstStyle/>
          <a:p>
            <a:r>
              <a:rPr lang="en-ZA" dirty="0"/>
              <a:t>Power BI Desktop</a:t>
            </a:r>
          </a:p>
        </p:txBody>
      </p:sp>
      <p:pic>
        <p:nvPicPr>
          <p:cNvPr id="5" name="Content Placeholder 4">
            <a:extLst>
              <a:ext uri="{FF2B5EF4-FFF2-40B4-BE49-F238E27FC236}">
                <a16:creationId xmlns:a16="http://schemas.microsoft.com/office/drawing/2014/main" id="{A1361837-74E6-4408-BA35-2280B285F7DF}"/>
              </a:ext>
            </a:extLst>
          </p:cNvPr>
          <p:cNvPicPr>
            <a:picLocks noGrp="1" noChangeAspect="1"/>
          </p:cNvPicPr>
          <p:nvPr>
            <p:ph idx="1"/>
          </p:nvPr>
        </p:nvPicPr>
        <p:blipFill>
          <a:blip r:embed="rId2"/>
          <a:stretch>
            <a:fillRect/>
          </a:stretch>
        </p:blipFill>
        <p:spPr>
          <a:xfrm>
            <a:off x="4121772" y="2125706"/>
            <a:ext cx="7504532" cy="1999254"/>
          </a:xfrm>
        </p:spPr>
      </p:pic>
      <p:sp>
        <p:nvSpPr>
          <p:cNvPr id="7" name="TextBox 6">
            <a:extLst>
              <a:ext uri="{FF2B5EF4-FFF2-40B4-BE49-F238E27FC236}">
                <a16:creationId xmlns:a16="http://schemas.microsoft.com/office/drawing/2014/main" id="{B421534C-45FE-454B-A7ED-175C606E8E03}"/>
              </a:ext>
            </a:extLst>
          </p:cNvPr>
          <p:cNvSpPr txBox="1"/>
          <p:nvPr/>
        </p:nvSpPr>
        <p:spPr>
          <a:xfrm>
            <a:off x="245110" y="2342832"/>
            <a:ext cx="3345815" cy="2031325"/>
          </a:xfrm>
          <a:prstGeom prst="rect">
            <a:avLst/>
          </a:prstGeom>
          <a:noFill/>
        </p:spPr>
        <p:txBody>
          <a:bodyPr wrap="square">
            <a:spAutoFit/>
          </a:bodyPr>
          <a:lstStyle/>
          <a:p>
            <a:pPr algn="l"/>
            <a:r>
              <a:rPr lang="en-US" dirty="0"/>
              <a:t>The first thing you do, when you are working on any kind of project in Power BI Desktop, is to grab some data.</a:t>
            </a:r>
          </a:p>
          <a:p>
            <a:pPr algn="l"/>
            <a:r>
              <a:rPr lang="en-US" dirty="0"/>
              <a:t>do this by going to the Home Tab, clicking on Get Data and choosing the appropriate option.</a:t>
            </a:r>
            <a:endParaRPr lang="en-ZA" dirty="0"/>
          </a:p>
        </p:txBody>
      </p:sp>
    </p:spTree>
    <p:extLst>
      <p:ext uri="{BB962C8B-B14F-4D97-AF65-F5344CB8AC3E}">
        <p14:creationId xmlns:p14="http://schemas.microsoft.com/office/powerpoint/2010/main" val="29547264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E41B1-E5D2-4B91-B3E1-E16CAD357514}"/>
              </a:ext>
            </a:extLst>
          </p:cNvPr>
          <p:cNvSpPr>
            <a:spLocks noGrp="1"/>
          </p:cNvSpPr>
          <p:nvPr>
            <p:ph type="title"/>
          </p:nvPr>
        </p:nvSpPr>
        <p:spPr>
          <a:xfrm>
            <a:off x="838200" y="365126"/>
            <a:ext cx="8915401" cy="482600"/>
          </a:xfrm>
        </p:spPr>
        <p:txBody>
          <a:bodyPr>
            <a:normAutofit fontScale="90000"/>
          </a:bodyPr>
          <a:lstStyle/>
          <a:p>
            <a:r>
              <a:rPr lang="en-US" dirty="0"/>
              <a:t>Using the Query Editor in Power BI Desktop</a:t>
            </a:r>
            <a:endParaRPr lang="en-ZA" dirty="0"/>
          </a:p>
        </p:txBody>
      </p:sp>
      <p:sp>
        <p:nvSpPr>
          <p:cNvPr id="3" name="Content Placeholder 2">
            <a:extLst>
              <a:ext uri="{FF2B5EF4-FFF2-40B4-BE49-F238E27FC236}">
                <a16:creationId xmlns:a16="http://schemas.microsoft.com/office/drawing/2014/main" id="{7E08CEB2-B281-476D-AC44-4D07A6893971}"/>
              </a:ext>
            </a:extLst>
          </p:cNvPr>
          <p:cNvSpPr>
            <a:spLocks noGrp="1"/>
          </p:cNvSpPr>
          <p:nvPr>
            <p:ph idx="1"/>
          </p:nvPr>
        </p:nvSpPr>
        <p:spPr>
          <a:xfrm>
            <a:off x="561976" y="1174709"/>
            <a:ext cx="4038600" cy="5137350"/>
          </a:xfrm>
        </p:spPr>
        <p:txBody>
          <a:bodyPr>
            <a:normAutofit fontScale="92500" lnSpcReduction="20000"/>
          </a:bodyPr>
          <a:lstStyle/>
          <a:p>
            <a:r>
              <a:rPr lang="en-US" dirty="0"/>
              <a:t>Open the file called “CarDamage.xlsx". </a:t>
            </a:r>
          </a:p>
          <a:p>
            <a:pPr algn="just"/>
            <a:r>
              <a:rPr lang="en-US" dirty="0"/>
              <a:t>It contains two worksheets. </a:t>
            </a:r>
          </a:p>
          <a:p>
            <a:r>
              <a:rPr lang="en-US" dirty="0"/>
              <a:t>The first (“</a:t>
            </a:r>
            <a:r>
              <a:rPr lang="en-US" dirty="0" err="1"/>
              <a:t>CarDamage</a:t>
            </a:r>
            <a:r>
              <a:rPr lang="en-US" dirty="0"/>
              <a:t>") contains lists each of the areas of a fleet of car hire vehicles which have scratches and scrapes.</a:t>
            </a:r>
          </a:p>
          <a:p>
            <a:r>
              <a:rPr lang="en-US" dirty="0"/>
              <a:t>The second sheet ("Vehicles") gives details about each vehicle; it tells us the make, the model and at which branch the vehicle is stored</a:t>
            </a:r>
            <a:endParaRPr lang="en-ZA" dirty="0"/>
          </a:p>
        </p:txBody>
      </p:sp>
      <p:pic>
        <p:nvPicPr>
          <p:cNvPr id="5" name="Picture 4">
            <a:extLst>
              <a:ext uri="{FF2B5EF4-FFF2-40B4-BE49-F238E27FC236}">
                <a16:creationId xmlns:a16="http://schemas.microsoft.com/office/drawing/2014/main" id="{A452FB7C-8948-48B4-94BF-F689C9D26C5C}"/>
              </a:ext>
            </a:extLst>
          </p:cNvPr>
          <p:cNvPicPr>
            <a:picLocks noChangeAspect="1"/>
          </p:cNvPicPr>
          <p:nvPr/>
        </p:nvPicPr>
        <p:blipFill>
          <a:blip r:embed="rId2"/>
          <a:stretch>
            <a:fillRect/>
          </a:stretch>
        </p:blipFill>
        <p:spPr>
          <a:xfrm>
            <a:off x="4876801" y="1103789"/>
            <a:ext cx="4876800" cy="2602230"/>
          </a:xfrm>
          <a:prstGeom prst="rect">
            <a:avLst/>
          </a:prstGeom>
        </p:spPr>
      </p:pic>
      <p:pic>
        <p:nvPicPr>
          <p:cNvPr id="9" name="Picture 8">
            <a:extLst>
              <a:ext uri="{FF2B5EF4-FFF2-40B4-BE49-F238E27FC236}">
                <a16:creationId xmlns:a16="http://schemas.microsoft.com/office/drawing/2014/main" id="{0853F265-CC56-4FA3-87C7-4F1317CDFD3B}"/>
              </a:ext>
            </a:extLst>
          </p:cNvPr>
          <p:cNvPicPr>
            <a:picLocks noChangeAspect="1"/>
          </p:cNvPicPr>
          <p:nvPr/>
        </p:nvPicPr>
        <p:blipFill>
          <a:blip r:embed="rId3"/>
          <a:stretch>
            <a:fillRect/>
          </a:stretch>
        </p:blipFill>
        <p:spPr>
          <a:xfrm>
            <a:off x="4876801" y="3706019"/>
            <a:ext cx="4876800" cy="2606040"/>
          </a:xfrm>
          <a:prstGeom prst="rect">
            <a:avLst/>
          </a:prstGeom>
        </p:spPr>
      </p:pic>
    </p:spTree>
    <p:extLst>
      <p:ext uri="{BB962C8B-B14F-4D97-AF65-F5344CB8AC3E}">
        <p14:creationId xmlns:p14="http://schemas.microsoft.com/office/powerpoint/2010/main" val="7296803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50274-F14C-4768-B486-FAA23F40E0A7}"/>
              </a:ext>
            </a:extLst>
          </p:cNvPr>
          <p:cNvSpPr>
            <a:spLocks noGrp="1"/>
          </p:cNvSpPr>
          <p:nvPr>
            <p:ph type="title"/>
          </p:nvPr>
        </p:nvSpPr>
        <p:spPr/>
        <p:txBody>
          <a:bodyPr>
            <a:normAutofit/>
          </a:bodyPr>
          <a:lstStyle/>
          <a:p>
            <a:r>
              <a:rPr lang="en-US" sz="2800" dirty="0"/>
              <a:t>Using the Query Editor in Power BI Desktop</a:t>
            </a:r>
            <a:endParaRPr lang="en-ZA" sz="2800" dirty="0"/>
          </a:p>
        </p:txBody>
      </p:sp>
      <p:sp>
        <p:nvSpPr>
          <p:cNvPr id="3" name="Content Placeholder 2">
            <a:extLst>
              <a:ext uri="{FF2B5EF4-FFF2-40B4-BE49-F238E27FC236}">
                <a16:creationId xmlns:a16="http://schemas.microsoft.com/office/drawing/2014/main" id="{E4B2020D-7C21-427C-97FD-2BA4E6DD9F34}"/>
              </a:ext>
            </a:extLst>
          </p:cNvPr>
          <p:cNvSpPr>
            <a:spLocks noGrp="1"/>
          </p:cNvSpPr>
          <p:nvPr>
            <p:ph idx="1"/>
          </p:nvPr>
        </p:nvSpPr>
        <p:spPr>
          <a:xfrm>
            <a:off x="190500" y="1755775"/>
            <a:ext cx="3752850" cy="4737100"/>
          </a:xfrm>
        </p:spPr>
        <p:txBody>
          <a:bodyPr>
            <a:normAutofit fontScale="70000" lnSpcReduction="20000"/>
          </a:bodyPr>
          <a:lstStyle/>
          <a:p>
            <a:pPr marL="0" indent="0" algn="ctr">
              <a:buNone/>
            </a:pPr>
            <a:r>
              <a:rPr lang="en-US" b="1" dirty="0"/>
              <a:t>Connecting to an Excel File</a:t>
            </a:r>
          </a:p>
          <a:p>
            <a:endParaRPr lang="en-US" dirty="0"/>
          </a:p>
          <a:p>
            <a:r>
              <a:rPr lang="en-US" dirty="0"/>
              <a:t>In the home Tab of the Ribbon, click on Get Data and choose Excel.</a:t>
            </a:r>
          </a:p>
          <a:p>
            <a:r>
              <a:rPr lang="en-US" dirty="0"/>
              <a:t> Navigate to data folder double‐click on “</a:t>
            </a:r>
            <a:r>
              <a:rPr lang="en-US" dirty="0" err="1"/>
              <a:t>CarDamage</a:t>
            </a:r>
            <a:r>
              <a:rPr lang="en-US" dirty="0"/>
              <a:t> .xlsx" to import it.</a:t>
            </a:r>
          </a:p>
          <a:p>
            <a:r>
              <a:rPr lang="en-US" dirty="0"/>
              <a:t>When the Navigator appears, you will see the two worksheets</a:t>
            </a:r>
          </a:p>
          <a:p>
            <a:r>
              <a:rPr lang="en-US" dirty="0"/>
              <a:t>There are three types of Excel object which are recognized:   </a:t>
            </a:r>
          </a:p>
          <a:p>
            <a:pPr marL="514350" indent="-514350">
              <a:buFont typeface="+mj-lt"/>
              <a:buAutoNum type="arabicPeriod"/>
            </a:pPr>
            <a:r>
              <a:rPr lang="en-US" dirty="0"/>
              <a:t>Worksheets, </a:t>
            </a:r>
          </a:p>
          <a:p>
            <a:pPr marL="514350" indent="-514350">
              <a:buFont typeface="+mj-lt"/>
              <a:buAutoNum type="arabicPeriod"/>
            </a:pPr>
            <a:r>
              <a:rPr lang="en-US" dirty="0"/>
              <a:t>Tables </a:t>
            </a:r>
          </a:p>
          <a:p>
            <a:pPr marL="514350" indent="-514350">
              <a:buFont typeface="+mj-lt"/>
              <a:buAutoNum type="arabicPeriod"/>
            </a:pPr>
            <a:r>
              <a:rPr lang="en-US" dirty="0"/>
              <a:t>Named Ranges.</a:t>
            </a:r>
          </a:p>
          <a:p>
            <a:endParaRPr lang="en-US" dirty="0"/>
          </a:p>
          <a:p>
            <a:endParaRPr lang="en-US" dirty="0"/>
          </a:p>
          <a:p>
            <a:endParaRPr lang="en-ZA" dirty="0"/>
          </a:p>
        </p:txBody>
      </p:sp>
      <p:pic>
        <p:nvPicPr>
          <p:cNvPr id="5" name="Picture 4">
            <a:extLst>
              <a:ext uri="{FF2B5EF4-FFF2-40B4-BE49-F238E27FC236}">
                <a16:creationId xmlns:a16="http://schemas.microsoft.com/office/drawing/2014/main" id="{A8037175-FDF1-4B2E-98DB-828022B19AA2}"/>
              </a:ext>
            </a:extLst>
          </p:cNvPr>
          <p:cNvPicPr>
            <a:picLocks noChangeAspect="1"/>
          </p:cNvPicPr>
          <p:nvPr/>
        </p:nvPicPr>
        <p:blipFill>
          <a:blip r:embed="rId2"/>
          <a:stretch>
            <a:fillRect/>
          </a:stretch>
        </p:blipFill>
        <p:spPr>
          <a:xfrm>
            <a:off x="4404255" y="1690688"/>
            <a:ext cx="7071075" cy="1885632"/>
          </a:xfrm>
          <a:prstGeom prst="rect">
            <a:avLst/>
          </a:prstGeom>
        </p:spPr>
      </p:pic>
      <p:pic>
        <p:nvPicPr>
          <p:cNvPr id="7" name="Picture 6">
            <a:extLst>
              <a:ext uri="{FF2B5EF4-FFF2-40B4-BE49-F238E27FC236}">
                <a16:creationId xmlns:a16="http://schemas.microsoft.com/office/drawing/2014/main" id="{676DF9CB-FF33-4D1B-B085-9C69DAC0806B}"/>
              </a:ext>
            </a:extLst>
          </p:cNvPr>
          <p:cNvPicPr>
            <a:picLocks noChangeAspect="1"/>
          </p:cNvPicPr>
          <p:nvPr/>
        </p:nvPicPr>
        <p:blipFill>
          <a:blip r:embed="rId3"/>
          <a:stretch>
            <a:fillRect/>
          </a:stretch>
        </p:blipFill>
        <p:spPr>
          <a:xfrm>
            <a:off x="3835299" y="4437379"/>
            <a:ext cx="2012950" cy="1764291"/>
          </a:xfrm>
          <a:prstGeom prst="rect">
            <a:avLst/>
          </a:prstGeom>
        </p:spPr>
      </p:pic>
      <p:sp>
        <p:nvSpPr>
          <p:cNvPr id="9" name="TextBox 8">
            <a:extLst>
              <a:ext uri="{FF2B5EF4-FFF2-40B4-BE49-F238E27FC236}">
                <a16:creationId xmlns:a16="http://schemas.microsoft.com/office/drawing/2014/main" id="{636FEC93-BC69-4197-87DC-2A854DD32E36}"/>
              </a:ext>
            </a:extLst>
          </p:cNvPr>
          <p:cNvSpPr txBox="1"/>
          <p:nvPr/>
        </p:nvSpPr>
        <p:spPr>
          <a:xfrm>
            <a:off x="5474676" y="4719359"/>
            <a:ext cx="6154615" cy="1200329"/>
          </a:xfrm>
          <a:prstGeom prst="rect">
            <a:avLst/>
          </a:prstGeom>
          <a:noFill/>
        </p:spPr>
        <p:txBody>
          <a:bodyPr wrap="square">
            <a:spAutoFit/>
          </a:bodyPr>
          <a:lstStyle/>
          <a:p>
            <a:pPr algn="l"/>
            <a:r>
              <a:rPr lang="en-US" sz="1800" b="0" i="0" u="none" strike="noStrike" baseline="0" dirty="0">
                <a:solidFill>
                  <a:srgbClr val="FFC000"/>
                </a:solidFill>
                <a:highlight>
                  <a:srgbClr val="000080"/>
                </a:highlight>
                <a:latin typeface="Calibri" panose="020F0502020204030204" pitchFamily="34" charset="0"/>
              </a:rPr>
              <a:t>The table icon has a blue bar at the top.</a:t>
            </a:r>
          </a:p>
          <a:p>
            <a:pPr algn="l"/>
            <a:r>
              <a:rPr lang="en-US" sz="1800" b="0" i="0" u="none" strike="noStrike" baseline="0" dirty="0">
                <a:solidFill>
                  <a:srgbClr val="FFC000"/>
                </a:solidFill>
                <a:highlight>
                  <a:srgbClr val="000080"/>
                </a:highlight>
                <a:latin typeface="Calibri" panose="020F0502020204030204" pitchFamily="34" charset="0"/>
              </a:rPr>
              <a:t>The worksheet icon has tiny sheet tabs in the bottom left.</a:t>
            </a:r>
          </a:p>
          <a:p>
            <a:pPr algn="l"/>
            <a:r>
              <a:rPr lang="en-US" sz="1800" b="0" i="0" u="none" strike="noStrike" baseline="0" dirty="0">
                <a:solidFill>
                  <a:srgbClr val="FFC000"/>
                </a:solidFill>
                <a:highlight>
                  <a:srgbClr val="000080"/>
                </a:highlight>
                <a:latin typeface="Calibri" panose="020F0502020204030204" pitchFamily="34" charset="0"/>
              </a:rPr>
              <a:t>The named range icon has a light blue shading in the middle of the icon.</a:t>
            </a:r>
            <a:endParaRPr lang="en-ZA" dirty="0">
              <a:solidFill>
                <a:srgbClr val="FFC000"/>
              </a:solidFill>
              <a:highlight>
                <a:srgbClr val="000080"/>
              </a:highlight>
            </a:endParaRPr>
          </a:p>
        </p:txBody>
      </p:sp>
    </p:spTree>
    <p:extLst>
      <p:ext uri="{BB962C8B-B14F-4D97-AF65-F5344CB8AC3E}">
        <p14:creationId xmlns:p14="http://schemas.microsoft.com/office/powerpoint/2010/main" val="27813267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5FA7C47-B7C1-4D2E-AB49-ED23BA34BA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6">
            <a:extLst>
              <a:ext uri="{FF2B5EF4-FFF2-40B4-BE49-F238E27FC236}">
                <a16:creationId xmlns:a16="http://schemas.microsoft.com/office/drawing/2014/main" id="{596EE156-ABF1-4329-A6BA-03B4254E08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521144" y="911116"/>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Rectangle 8">
            <a:extLst>
              <a:ext uri="{FF2B5EF4-FFF2-40B4-BE49-F238E27FC236}">
                <a16:creationId xmlns:a16="http://schemas.microsoft.com/office/drawing/2014/main" id="{19B9933F-AAB3-444A-8BB5-9CA194A8B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1370435"/>
            <a:ext cx="527226"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7">
            <a:extLst>
              <a:ext uri="{FF2B5EF4-FFF2-40B4-BE49-F238E27FC236}">
                <a16:creationId xmlns:a16="http://schemas.microsoft.com/office/drawing/2014/main" id="{7D20183A-0B1D-4A1F-89B1-ADBEDBC6E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00164" y="643467"/>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8">
            <a:extLst>
              <a:ext uri="{FF2B5EF4-FFF2-40B4-BE49-F238E27FC236}">
                <a16:creationId xmlns:a16="http://schemas.microsoft.com/office/drawing/2014/main" id="{131031D3-26CD-4214-A9A4-5857EFA15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95529" y="644382"/>
            <a:ext cx="3856024"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5424C608-BD0C-4395-864D-35D62738736E}"/>
              </a:ext>
            </a:extLst>
          </p:cNvPr>
          <p:cNvSpPr>
            <a:spLocks noGrp="1"/>
          </p:cNvSpPr>
          <p:nvPr>
            <p:ph type="title"/>
          </p:nvPr>
        </p:nvSpPr>
        <p:spPr>
          <a:xfrm>
            <a:off x="1146879" y="998002"/>
            <a:ext cx="3182940" cy="1471959"/>
          </a:xfrm>
        </p:spPr>
        <p:txBody>
          <a:bodyPr>
            <a:normAutofit/>
          </a:bodyPr>
          <a:lstStyle/>
          <a:p>
            <a:r>
              <a:rPr lang="en-US" sz="3300">
                <a:solidFill>
                  <a:srgbClr val="FFFFFF"/>
                </a:solidFill>
              </a:rPr>
              <a:t>Using the Query Editor in Power BI Desktop</a:t>
            </a:r>
            <a:endParaRPr lang="en-ZA" sz="3300">
              <a:solidFill>
                <a:srgbClr val="FFFFFF"/>
              </a:solidFill>
            </a:endParaRPr>
          </a:p>
        </p:txBody>
      </p:sp>
      <p:sp>
        <p:nvSpPr>
          <p:cNvPr id="3" name="Content Placeholder 2">
            <a:extLst>
              <a:ext uri="{FF2B5EF4-FFF2-40B4-BE49-F238E27FC236}">
                <a16:creationId xmlns:a16="http://schemas.microsoft.com/office/drawing/2014/main" id="{3119AEEF-7BE8-4764-9A04-B394643B773F}"/>
              </a:ext>
            </a:extLst>
          </p:cNvPr>
          <p:cNvSpPr>
            <a:spLocks noGrp="1"/>
          </p:cNvSpPr>
          <p:nvPr>
            <p:ph idx="1"/>
          </p:nvPr>
        </p:nvSpPr>
        <p:spPr>
          <a:xfrm>
            <a:off x="1139635" y="2546161"/>
            <a:ext cx="3200451" cy="2985929"/>
          </a:xfrm>
        </p:spPr>
        <p:txBody>
          <a:bodyPr anchor="t">
            <a:normAutofit fontScale="55000" lnSpcReduction="20000"/>
          </a:bodyPr>
          <a:lstStyle/>
          <a:p>
            <a:r>
              <a:rPr lang="en-US" dirty="0"/>
              <a:t>On this occasion, we want to import two worksheets; so, </a:t>
            </a:r>
          </a:p>
          <a:p>
            <a:r>
              <a:rPr lang="en-US" dirty="0"/>
              <a:t>click in both checkboxes to activate them. You can either click on Load, which will make the worksheets available for immediate use, so you can start building your report straightaway; or </a:t>
            </a:r>
          </a:p>
          <a:p>
            <a:r>
              <a:rPr lang="en-US" dirty="0"/>
              <a:t>You can click on the Edit/</a:t>
            </a:r>
            <a:r>
              <a:rPr lang="en-US" b="1" dirty="0"/>
              <a:t>Transform Data </a:t>
            </a:r>
            <a:r>
              <a:rPr lang="en-US" dirty="0"/>
              <a:t>button, which will take us into the Query Editor. </a:t>
            </a:r>
          </a:p>
          <a:p>
            <a:r>
              <a:rPr lang="en-US" dirty="0"/>
              <a:t>Do the latter.</a:t>
            </a:r>
            <a:endParaRPr lang="en-ZA" dirty="0"/>
          </a:p>
        </p:txBody>
      </p:sp>
      <p:pic>
        <p:nvPicPr>
          <p:cNvPr id="5" name="Picture 4">
            <a:extLst>
              <a:ext uri="{FF2B5EF4-FFF2-40B4-BE49-F238E27FC236}">
                <a16:creationId xmlns:a16="http://schemas.microsoft.com/office/drawing/2014/main" id="{E6A360AA-2A9D-4384-BC36-7115F8EFAA89}"/>
              </a:ext>
            </a:extLst>
          </p:cNvPr>
          <p:cNvPicPr>
            <a:picLocks noChangeAspect="1"/>
          </p:cNvPicPr>
          <p:nvPr/>
        </p:nvPicPr>
        <p:blipFill>
          <a:blip r:embed="rId2"/>
          <a:stretch>
            <a:fillRect/>
          </a:stretch>
        </p:blipFill>
        <p:spPr>
          <a:xfrm>
            <a:off x="4998268" y="750563"/>
            <a:ext cx="6539075" cy="5037454"/>
          </a:xfrm>
          <a:prstGeom prst="rect">
            <a:avLst/>
          </a:prstGeom>
        </p:spPr>
      </p:pic>
    </p:spTree>
    <p:extLst>
      <p:ext uri="{BB962C8B-B14F-4D97-AF65-F5344CB8AC3E}">
        <p14:creationId xmlns:p14="http://schemas.microsoft.com/office/powerpoint/2010/main" val="5231018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D1F87-1BC6-4590-ADEF-90BB5550577D}"/>
              </a:ext>
            </a:extLst>
          </p:cNvPr>
          <p:cNvSpPr>
            <a:spLocks noGrp="1"/>
          </p:cNvSpPr>
          <p:nvPr>
            <p:ph type="title"/>
          </p:nvPr>
        </p:nvSpPr>
        <p:spPr>
          <a:xfrm>
            <a:off x="838200" y="365125"/>
            <a:ext cx="6896100" cy="758825"/>
          </a:xfrm>
        </p:spPr>
        <p:txBody>
          <a:bodyPr>
            <a:normAutofit/>
          </a:bodyPr>
          <a:lstStyle/>
          <a:p>
            <a:r>
              <a:rPr lang="en-US" sz="2800" dirty="0"/>
              <a:t>Using the Query Editor in Power BI Desktop</a:t>
            </a:r>
            <a:endParaRPr lang="en-ZA" sz="2800" dirty="0"/>
          </a:p>
        </p:txBody>
      </p:sp>
      <p:sp>
        <p:nvSpPr>
          <p:cNvPr id="3" name="Content Placeholder 2">
            <a:extLst>
              <a:ext uri="{FF2B5EF4-FFF2-40B4-BE49-F238E27FC236}">
                <a16:creationId xmlns:a16="http://schemas.microsoft.com/office/drawing/2014/main" id="{B8F47F8A-D060-4CC0-A60D-42D8AC8F38FC}"/>
              </a:ext>
            </a:extLst>
          </p:cNvPr>
          <p:cNvSpPr>
            <a:spLocks noGrp="1"/>
          </p:cNvSpPr>
          <p:nvPr>
            <p:ph idx="1"/>
          </p:nvPr>
        </p:nvSpPr>
        <p:spPr>
          <a:xfrm>
            <a:off x="838200" y="1544715"/>
            <a:ext cx="3257550" cy="4632248"/>
          </a:xfrm>
        </p:spPr>
        <p:txBody>
          <a:bodyPr>
            <a:normAutofit fontScale="62500" lnSpcReduction="20000"/>
          </a:bodyPr>
          <a:lstStyle/>
          <a:p>
            <a:r>
              <a:rPr lang="en-US" dirty="0"/>
              <a:t>In the Query Editor, we can make all manner of transformational changes to the data as it is brought into Power BI. </a:t>
            </a:r>
          </a:p>
          <a:p>
            <a:r>
              <a:rPr lang="en-US" dirty="0"/>
              <a:t>Query Editor allows you to set up a series of rules which will be applied whenever you connect to a data source.</a:t>
            </a:r>
          </a:p>
          <a:p>
            <a:r>
              <a:rPr lang="en-US" dirty="0"/>
              <a:t>Some of these rules are created automatically; and are listed on the right in the Query Settings pane</a:t>
            </a:r>
            <a:r>
              <a:rPr lang="en-US"/>
              <a:t>: "</a:t>
            </a:r>
            <a:r>
              <a:rPr lang="en-US" dirty="0"/>
              <a:t>Source”, “Navigation", "Promoted Headers“ and "</a:t>
            </a:r>
            <a:r>
              <a:rPr lang="en-US"/>
              <a:t>Changed Type</a:t>
            </a:r>
            <a:r>
              <a:rPr lang="en-US" dirty="0"/>
              <a:t>". </a:t>
            </a:r>
          </a:p>
          <a:p>
            <a:r>
              <a:rPr lang="en-US" dirty="0"/>
              <a:t>These steps were generated automatically when the data was brought into the Query Editor.</a:t>
            </a:r>
            <a:endParaRPr lang="en-ZA" dirty="0"/>
          </a:p>
        </p:txBody>
      </p:sp>
      <p:pic>
        <p:nvPicPr>
          <p:cNvPr id="5" name="Picture 4">
            <a:extLst>
              <a:ext uri="{FF2B5EF4-FFF2-40B4-BE49-F238E27FC236}">
                <a16:creationId xmlns:a16="http://schemas.microsoft.com/office/drawing/2014/main" id="{36425F56-4704-4776-A6B5-E093328A2450}"/>
              </a:ext>
            </a:extLst>
          </p:cNvPr>
          <p:cNvPicPr>
            <a:picLocks noChangeAspect="1"/>
          </p:cNvPicPr>
          <p:nvPr/>
        </p:nvPicPr>
        <p:blipFill>
          <a:blip r:embed="rId2"/>
          <a:stretch>
            <a:fillRect/>
          </a:stretch>
        </p:blipFill>
        <p:spPr>
          <a:xfrm>
            <a:off x="4633039" y="1404937"/>
            <a:ext cx="4634785" cy="4928781"/>
          </a:xfrm>
          <a:prstGeom prst="rect">
            <a:avLst/>
          </a:prstGeom>
        </p:spPr>
      </p:pic>
    </p:spTree>
    <p:extLst>
      <p:ext uri="{BB962C8B-B14F-4D97-AF65-F5344CB8AC3E}">
        <p14:creationId xmlns:p14="http://schemas.microsoft.com/office/powerpoint/2010/main" val="5113999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6295D-A490-4EFE-AAF3-07F780D306FE}"/>
              </a:ext>
            </a:extLst>
          </p:cNvPr>
          <p:cNvSpPr>
            <a:spLocks noGrp="1"/>
          </p:cNvSpPr>
          <p:nvPr>
            <p:ph type="title"/>
          </p:nvPr>
        </p:nvSpPr>
        <p:spPr>
          <a:xfrm>
            <a:off x="839788" y="365125"/>
            <a:ext cx="7866062" cy="823913"/>
          </a:xfrm>
        </p:spPr>
        <p:txBody>
          <a:bodyPr>
            <a:normAutofit/>
          </a:bodyPr>
          <a:lstStyle/>
          <a:p>
            <a:r>
              <a:rPr lang="en-US" sz="2800" dirty="0"/>
              <a:t>Using the Query Editor in Power BI Desktop</a:t>
            </a:r>
            <a:endParaRPr lang="en-ZA" sz="2800" dirty="0"/>
          </a:p>
        </p:txBody>
      </p:sp>
      <p:sp>
        <p:nvSpPr>
          <p:cNvPr id="3" name="Text Placeholder 2">
            <a:extLst>
              <a:ext uri="{FF2B5EF4-FFF2-40B4-BE49-F238E27FC236}">
                <a16:creationId xmlns:a16="http://schemas.microsoft.com/office/drawing/2014/main" id="{693276E6-F2D8-456F-B9E2-2D2D7FC15D7E}"/>
              </a:ext>
            </a:extLst>
          </p:cNvPr>
          <p:cNvSpPr>
            <a:spLocks noGrp="1"/>
          </p:cNvSpPr>
          <p:nvPr>
            <p:ph type="body" idx="1"/>
          </p:nvPr>
        </p:nvSpPr>
        <p:spPr>
          <a:xfrm>
            <a:off x="554038" y="1681163"/>
            <a:ext cx="5157787" cy="823912"/>
          </a:xfrm>
        </p:spPr>
        <p:txBody>
          <a:bodyPr/>
          <a:lstStyle/>
          <a:p>
            <a:pPr algn="ctr"/>
            <a:r>
              <a:rPr lang="en-US" dirty="0"/>
              <a:t>Creating a Custom Column in the Query Editor</a:t>
            </a:r>
            <a:endParaRPr lang="en-ZA" dirty="0"/>
          </a:p>
        </p:txBody>
      </p:sp>
      <p:sp>
        <p:nvSpPr>
          <p:cNvPr id="4" name="Content Placeholder 3">
            <a:extLst>
              <a:ext uri="{FF2B5EF4-FFF2-40B4-BE49-F238E27FC236}">
                <a16:creationId xmlns:a16="http://schemas.microsoft.com/office/drawing/2014/main" id="{7CDB9222-3AFB-4DCC-B8F3-8D451D515365}"/>
              </a:ext>
            </a:extLst>
          </p:cNvPr>
          <p:cNvSpPr>
            <a:spLocks noGrp="1"/>
          </p:cNvSpPr>
          <p:nvPr>
            <p:ph sz="half" idx="2"/>
          </p:nvPr>
        </p:nvSpPr>
        <p:spPr>
          <a:xfrm>
            <a:off x="839789" y="2505075"/>
            <a:ext cx="4148772" cy="3684588"/>
          </a:xfrm>
        </p:spPr>
        <p:txBody>
          <a:bodyPr>
            <a:normAutofit fontScale="70000" lnSpcReduction="20000"/>
          </a:bodyPr>
          <a:lstStyle/>
          <a:p>
            <a:r>
              <a:rPr lang="en-US" dirty="0"/>
              <a:t>Perform one additional transformation </a:t>
            </a:r>
          </a:p>
          <a:p>
            <a:r>
              <a:rPr lang="en-US" dirty="0"/>
              <a:t>Add an extra column to the "vehicles" </a:t>
            </a:r>
            <a:r>
              <a:rPr lang="en-US"/>
              <a:t>table which </a:t>
            </a:r>
            <a:r>
              <a:rPr lang="en-US" dirty="0"/>
              <a:t>displays both the make and the model of each vehicle.</a:t>
            </a:r>
          </a:p>
          <a:p>
            <a:r>
              <a:rPr lang="en-US" dirty="0"/>
              <a:t>Make sure that the "Vehicles" query is highlighted in the Queries pane on the left of your screen; then click on the Add Column Tab. </a:t>
            </a:r>
          </a:p>
          <a:p>
            <a:r>
              <a:rPr lang="en-US" dirty="0"/>
              <a:t>Click on Custom Column and, at the top of the "Add Custom Column" dialog, enter the name "Make and Model".</a:t>
            </a:r>
            <a:endParaRPr lang="en-ZA" dirty="0"/>
          </a:p>
        </p:txBody>
      </p:sp>
      <p:pic>
        <p:nvPicPr>
          <p:cNvPr id="12" name="Content Placeholder 11">
            <a:extLst>
              <a:ext uri="{FF2B5EF4-FFF2-40B4-BE49-F238E27FC236}">
                <a16:creationId xmlns:a16="http://schemas.microsoft.com/office/drawing/2014/main" id="{C248CFBD-5E58-42A2-9251-17EF1BC0F866}"/>
              </a:ext>
            </a:extLst>
          </p:cNvPr>
          <p:cNvPicPr>
            <a:picLocks noGrp="1" noChangeAspect="1"/>
          </p:cNvPicPr>
          <p:nvPr>
            <p:ph sz="quarter" idx="4"/>
          </p:nvPr>
        </p:nvPicPr>
        <p:blipFill>
          <a:blip r:embed="rId2"/>
          <a:stretch>
            <a:fillRect/>
          </a:stretch>
        </p:blipFill>
        <p:spPr>
          <a:xfrm>
            <a:off x="5274312" y="1788318"/>
            <a:ext cx="6636925" cy="3974941"/>
          </a:xfrm>
        </p:spPr>
      </p:pic>
    </p:spTree>
    <p:extLst>
      <p:ext uri="{BB962C8B-B14F-4D97-AF65-F5344CB8AC3E}">
        <p14:creationId xmlns:p14="http://schemas.microsoft.com/office/powerpoint/2010/main" val="739223443"/>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45699E85BA5754D8CF866EBBE319EB1" ma:contentTypeVersion="10" ma:contentTypeDescription="Create a new document." ma:contentTypeScope="" ma:versionID="18a44769352d7c3a640c2998ffec52b8">
  <xsd:schema xmlns:xsd="http://www.w3.org/2001/XMLSchema" xmlns:xs="http://www.w3.org/2001/XMLSchema" xmlns:p="http://schemas.microsoft.com/office/2006/metadata/properties" xmlns:ns2="0dbf5560-7f34-4578-adde-35f2b64a47a2" xmlns:ns3="00473a82-3e89-4603-8977-db5f84c2a966" targetNamespace="http://schemas.microsoft.com/office/2006/metadata/properties" ma:root="true" ma:fieldsID="0aef365316f679b0b2520dabf6842b76" ns2:_="" ns3:_="">
    <xsd:import namespace="0dbf5560-7f34-4578-adde-35f2b64a47a2"/>
    <xsd:import namespace="00473a82-3e89-4603-8977-db5f84c2a966"/>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dbf5560-7f34-4578-adde-35f2b64a47a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fa02b4c3-ad89-44e0-9eed-c911eaa683ca" ma:termSetId="09814cd3-568e-fe90-9814-8d621ff8fb84" ma:anchorId="fba54fb3-c3e1-fe81-a776-ca4b69148c4d" ma:open="true" ma:isKeyword="false">
      <xsd:complexType>
        <xsd:sequence>
          <xsd:element ref="pc:Terms" minOccurs="0" maxOccurs="1"/>
        </xsd:sequence>
      </xsd:complexType>
    </xsd:element>
    <xsd:element name="MediaServiceOCR" ma:index="17"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0473a82-3e89-4603-8977-db5f84c2a966" elementFormDefault="qualified">
    <xsd:import namespace="http://schemas.microsoft.com/office/2006/documentManagement/types"/>
    <xsd:import namespace="http://schemas.microsoft.com/office/infopath/2007/PartnerControls"/>
    <xsd:element name="TaxCatchAll" ma:index="16" nillable="true" ma:displayName="Taxonomy Catch All Column" ma:hidden="true" ma:list="{5428cfbf-06a7-420e-b2db-6245dd909ea4}" ma:internalName="TaxCatchAll" ma:showField="CatchAllData" ma:web="00473a82-3e89-4603-8977-db5f84c2a96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0dbf5560-7f34-4578-adde-35f2b64a47a2">
      <Terms xmlns="http://schemas.microsoft.com/office/infopath/2007/PartnerControls"/>
    </lcf76f155ced4ddcb4097134ff3c332f>
    <TaxCatchAll xmlns="00473a82-3e89-4603-8977-db5f84c2a966"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936D830-5CD2-484E-979C-4B01D9C76C10}"/>
</file>

<file path=customXml/itemProps2.xml><?xml version="1.0" encoding="utf-8"?>
<ds:datastoreItem xmlns:ds="http://schemas.openxmlformats.org/officeDocument/2006/customXml" ds:itemID="{996B498E-C9A6-4884-AF02-2D7B0B59FE31}">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95A9CDE3-EB9D-4B2B-ACA1-652349443ED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1449</TotalTime>
  <Words>1676</Words>
  <Application>Microsoft Office PowerPoint</Application>
  <PresentationFormat>Widescreen</PresentationFormat>
  <Paragraphs>117</Paragraphs>
  <Slides>26</Slides>
  <Notes>1</Notes>
  <HiddenSlides>0</HiddenSlides>
  <MMClips>0</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1_Office Theme</vt:lpstr>
      <vt:lpstr>    BUSINESS INTELLIGENCE 381 G. Mudare </vt:lpstr>
      <vt:lpstr>Power BI Steps</vt:lpstr>
      <vt:lpstr>Using the Query Editor in Power BI Desktop</vt:lpstr>
      <vt:lpstr>Power BI Desktop</vt:lpstr>
      <vt:lpstr>Using the Query Editor in Power BI Desktop</vt:lpstr>
      <vt:lpstr>Using the Query Editor in Power BI Desktop</vt:lpstr>
      <vt:lpstr>Using the Query Editor in Power BI Desktop</vt:lpstr>
      <vt:lpstr>Using the Query Editor in Power BI Desktop</vt:lpstr>
      <vt:lpstr>Using the Query Editor in Power BI Desktop</vt:lpstr>
      <vt:lpstr>Using the Query Editor in Power BI Desktop</vt:lpstr>
      <vt:lpstr>Query Editor and Power BI Desktop Windows</vt:lpstr>
      <vt:lpstr>Creating a Report in Power BI Desktop</vt:lpstr>
      <vt:lpstr>Creating a Report</vt:lpstr>
      <vt:lpstr>Creating a Report in Power BI Desktop</vt:lpstr>
      <vt:lpstr>Report, Data and Relationships View </vt:lpstr>
      <vt:lpstr>Power BI Custom Visuals</vt:lpstr>
      <vt:lpstr>Creating a Report in Power BI Desktop</vt:lpstr>
      <vt:lpstr>Synoptic Panel custom visual</vt:lpstr>
      <vt:lpstr>Scalable Vector Graphics</vt:lpstr>
      <vt:lpstr>Populating the Synoptic Panel</vt:lpstr>
      <vt:lpstr>Populating the Synoptic Panel</vt:lpstr>
      <vt:lpstr>Populating the Synoptic Panel</vt:lpstr>
      <vt:lpstr>Populating the Synoptic Panel</vt:lpstr>
      <vt:lpstr>display the numbers permanently </vt:lpstr>
      <vt:lpstr>ADDING SLICERS VISUAL</vt:lpstr>
      <vt:lpstr>PRACTICE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 BI Steps</dc:title>
  <dc:creator>Gift T. Mudare</dc:creator>
  <cp:lastModifiedBy>Edward van Niekerk</cp:lastModifiedBy>
  <cp:revision>46</cp:revision>
  <dcterms:created xsi:type="dcterms:W3CDTF">2019-02-12T12:44:51Z</dcterms:created>
  <dcterms:modified xsi:type="dcterms:W3CDTF">2023-09-07T12:09:24Z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0x010100F45699E85BA5754D8CF866EBBE319EB1</vt:lpwstr>
  </property>
</Properties>
</file>

<file path=docProps/thumbnail.jpeg>
</file>